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321" r:id="rId3"/>
    <p:sldId id="316" r:id="rId4"/>
    <p:sldId id="330" r:id="rId5"/>
    <p:sldId id="285" r:id="rId6"/>
    <p:sldId id="318" r:id="rId7"/>
    <p:sldId id="323" r:id="rId8"/>
    <p:sldId id="320" r:id="rId9"/>
    <p:sldId id="276" r:id="rId10"/>
    <p:sldId id="277" r:id="rId11"/>
    <p:sldId id="324" r:id="rId12"/>
    <p:sldId id="283" r:id="rId13"/>
    <p:sldId id="284" r:id="rId14"/>
    <p:sldId id="325" r:id="rId15"/>
    <p:sldId id="322" r:id="rId16"/>
    <p:sldId id="327" r:id="rId17"/>
    <p:sldId id="328" r:id="rId18"/>
    <p:sldId id="332" r:id="rId19"/>
    <p:sldId id="331" r:id="rId20"/>
    <p:sldId id="326" r:id="rId21"/>
    <p:sldId id="334" r:id="rId22"/>
    <p:sldId id="333" r:id="rId23"/>
    <p:sldId id="329" r:id="rId24"/>
    <p:sldId id="335" r:id="rId25"/>
    <p:sldId id="336" r:id="rId26"/>
    <p:sldId id="258" r:id="rId27"/>
    <p:sldId id="338" r:id="rId28"/>
    <p:sldId id="260" r:id="rId29"/>
    <p:sldId id="317" r:id="rId30"/>
    <p:sldId id="337" r:id="rId31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A62EE3-D6B5-48B1-9C72-3198940034F9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7134F06-6EF1-4914-894F-ED2DFF88E32B}">
      <dgm:prSet custT="1"/>
      <dgm:spPr/>
      <dgm:t>
        <a:bodyPr/>
        <a:lstStyle/>
        <a:p>
          <a:r>
            <a:rPr lang="en-US" sz="2800"/>
            <a:t>Understand</a:t>
          </a:r>
        </a:p>
      </dgm:t>
    </dgm:pt>
    <dgm:pt modelId="{A86A267B-A013-4942-BE96-6621C5F605C4}" type="parTrans" cxnId="{E43AE72C-5A88-4703-9F74-4CCD99640C7B}">
      <dgm:prSet/>
      <dgm:spPr/>
      <dgm:t>
        <a:bodyPr/>
        <a:lstStyle/>
        <a:p>
          <a:endParaRPr lang="en-US" sz="2000"/>
        </a:p>
      </dgm:t>
    </dgm:pt>
    <dgm:pt modelId="{29BFFC1A-AC8E-45D4-B50B-A86D4CA03CE5}" type="sibTrans" cxnId="{E43AE72C-5A88-4703-9F74-4CCD99640C7B}">
      <dgm:prSet/>
      <dgm:spPr/>
      <dgm:t>
        <a:bodyPr/>
        <a:lstStyle/>
        <a:p>
          <a:endParaRPr lang="en-US" sz="2000"/>
        </a:p>
      </dgm:t>
    </dgm:pt>
    <dgm:pt modelId="{1B7FCA9E-28CC-4BA2-A350-60B3E4C0F2B9}">
      <dgm:prSet custT="1"/>
      <dgm:spPr/>
      <dgm:t>
        <a:bodyPr/>
        <a:lstStyle/>
        <a:p>
          <a:r>
            <a:rPr lang="en-US" sz="2000"/>
            <a:t>Understand the goals of researching turn-taking</a:t>
          </a:r>
        </a:p>
      </dgm:t>
    </dgm:pt>
    <dgm:pt modelId="{EFD0756B-C517-49CD-A5BB-A7BA684AD86A}" type="parTrans" cxnId="{F9EEA24C-9555-48D6-AF87-C082CA06EB8F}">
      <dgm:prSet/>
      <dgm:spPr/>
      <dgm:t>
        <a:bodyPr/>
        <a:lstStyle/>
        <a:p>
          <a:endParaRPr lang="en-US" sz="2000"/>
        </a:p>
      </dgm:t>
    </dgm:pt>
    <dgm:pt modelId="{8855FB66-D754-4DE5-9804-C110307E8461}" type="sibTrans" cxnId="{F9EEA24C-9555-48D6-AF87-C082CA06EB8F}">
      <dgm:prSet/>
      <dgm:spPr/>
      <dgm:t>
        <a:bodyPr/>
        <a:lstStyle/>
        <a:p>
          <a:endParaRPr lang="en-US" sz="2000"/>
        </a:p>
      </dgm:t>
    </dgm:pt>
    <dgm:pt modelId="{7B485B57-30A1-4818-9489-57AED43FB860}">
      <dgm:prSet custT="1"/>
      <dgm:spPr/>
      <dgm:t>
        <a:bodyPr/>
        <a:lstStyle/>
        <a:p>
          <a:r>
            <a:rPr lang="en-US" sz="2800"/>
            <a:t>Identify</a:t>
          </a:r>
        </a:p>
      </dgm:t>
    </dgm:pt>
    <dgm:pt modelId="{FE5EC234-48ED-4D64-8B3F-B7271A4622C2}" type="parTrans" cxnId="{3A960375-39E2-40CF-9A6D-7699C66AD2B5}">
      <dgm:prSet/>
      <dgm:spPr/>
      <dgm:t>
        <a:bodyPr/>
        <a:lstStyle/>
        <a:p>
          <a:endParaRPr lang="en-US" sz="2000"/>
        </a:p>
      </dgm:t>
    </dgm:pt>
    <dgm:pt modelId="{BEFC8480-470D-4B99-AC23-49616E68F137}" type="sibTrans" cxnId="{3A960375-39E2-40CF-9A6D-7699C66AD2B5}">
      <dgm:prSet/>
      <dgm:spPr/>
      <dgm:t>
        <a:bodyPr/>
        <a:lstStyle/>
        <a:p>
          <a:endParaRPr lang="en-US" sz="2000"/>
        </a:p>
      </dgm:t>
    </dgm:pt>
    <dgm:pt modelId="{6462A9F7-7EC5-43CE-A3A8-98A6FEA606DF}">
      <dgm:prSet custT="1"/>
      <dgm:spPr/>
      <dgm:t>
        <a:bodyPr/>
        <a:lstStyle/>
        <a:p>
          <a:r>
            <a:rPr lang="en-US" sz="2000"/>
            <a:t>Identify backchannels and describe their uses</a:t>
          </a:r>
        </a:p>
      </dgm:t>
    </dgm:pt>
    <dgm:pt modelId="{B288A876-2309-447A-A8E2-727D0A6A721F}" type="parTrans" cxnId="{7DA037CC-C352-4FF1-ABBF-CB1C57E6EE95}">
      <dgm:prSet/>
      <dgm:spPr/>
      <dgm:t>
        <a:bodyPr/>
        <a:lstStyle/>
        <a:p>
          <a:endParaRPr lang="en-US" sz="2000"/>
        </a:p>
      </dgm:t>
    </dgm:pt>
    <dgm:pt modelId="{CFDC003D-E217-41E8-B122-1012A223652C}" type="sibTrans" cxnId="{7DA037CC-C352-4FF1-ABBF-CB1C57E6EE95}">
      <dgm:prSet/>
      <dgm:spPr/>
      <dgm:t>
        <a:bodyPr/>
        <a:lstStyle/>
        <a:p>
          <a:endParaRPr lang="en-US" sz="2000"/>
        </a:p>
      </dgm:t>
    </dgm:pt>
    <dgm:pt modelId="{28C9A37B-875F-45B6-A936-08A50CB4AB52}">
      <dgm:prSet custT="1"/>
      <dgm:spPr/>
      <dgm:t>
        <a:bodyPr/>
        <a:lstStyle/>
        <a:p>
          <a:r>
            <a:rPr lang="en-US" sz="2800"/>
            <a:t>Use</a:t>
          </a:r>
        </a:p>
      </dgm:t>
    </dgm:pt>
    <dgm:pt modelId="{56D1E6FE-2EF2-4296-9331-17F9E2C32F58}" type="parTrans" cxnId="{6B84EAAB-1842-4D46-8E2D-1849653211CB}">
      <dgm:prSet/>
      <dgm:spPr/>
      <dgm:t>
        <a:bodyPr/>
        <a:lstStyle/>
        <a:p>
          <a:endParaRPr lang="en-US" sz="2000"/>
        </a:p>
      </dgm:t>
    </dgm:pt>
    <dgm:pt modelId="{55CB0C33-00BE-423A-BDA3-FDBB5D178FDC}" type="sibTrans" cxnId="{6B84EAAB-1842-4D46-8E2D-1849653211CB}">
      <dgm:prSet/>
      <dgm:spPr/>
      <dgm:t>
        <a:bodyPr/>
        <a:lstStyle/>
        <a:p>
          <a:endParaRPr lang="en-US" sz="2000"/>
        </a:p>
      </dgm:t>
    </dgm:pt>
    <dgm:pt modelId="{D1AF1269-F85F-4BA6-B082-5A77EFD9FDC8}">
      <dgm:prSet custT="1"/>
      <dgm:spPr/>
      <dgm:t>
        <a:bodyPr/>
        <a:lstStyle/>
        <a:p>
          <a:r>
            <a:rPr lang="en-US" sz="2000"/>
            <a:t>Use the turn stacker in Rezonator and merge turns</a:t>
          </a:r>
        </a:p>
      </dgm:t>
    </dgm:pt>
    <dgm:pt modelId="{5514553C-84C1-4569-A38E-9310F8EF472F}" type="parTrans" cxnId="{182A552A-543A-40E6-A77E-40741426E75D}">
      <dgm:prSet/>
      <dgm:spPr/>
      <dgm:t>
        <a:bodyPr/>
        <a:lstStyle/>
        <a:p>
          <a:endParaRPr lang="en-US" sz="2000"/>
        </a:p>
      </dgm:t>
    </dgm:pt>
    <dgm:pt modelId="{25360D42-D451-4BAC-97B3-22C3C8AA1139}" type="sibTrans" cxnId="{182A552A-543A-40E6-A77E-40741426E75D}">
      <dgm:prSet/>
      <dgm:spPr/>
      <dgm:t>
        <a:bodyPr/>
        <a:lstStyle/>
        <a:p>
          <a:endParaRPr lang="en-US" sz="2000"/>
        </a:p>
      </dgm:t>
    </dgm:pt>
    <dgm:pt modelId="{E830399C-3F97-4E67-9E9F-D310B197495F}">
      <dgm:prSet custT="1"/>
      <dgm:spPr/>
      <dgm:t>
        <a:bodyPr/>
        <a:lstStyle/>
        <a:p>
          <a:r>
            <a:rPr lang="en-US" sz="2800"/>
            <a:t>Learn</a:t>
          </a:r>
        </a:p>
      </dgm:t>
    </dgm:pt>
    <dgm:pt modelId="{C99CD484-4E2D-4D97-B760-B98EBABAC1F4}" type="parTrans" cxnId="{C6B34ED8-A849-4161-87A4-92A7CF1E39D6}">
      <dgm:prSet/>
      <dgm:spPr/>
      <dgm:t>
        <a:bodyPr/>
        <a:lstStyle/>
        <a:p>
          <a:endParaRPr lang="en-US" sz="2000"/>
        </a:p>
      </dgm:t>
    </dgm:pt>
    <dgm:pt modelId="{8F484C46-0C12-4559-9F84-6AED37A27499}" type="sibTrans" cxnId="{C6B34ED8-A849-4161-87A4-92A7CF1E39D6}">
      <dgm:prSet/>
      <dgm:spPr/>
      <dgm:t>
        <a:bodyPr/>
        <a:lstStyle/>
        <a:p>
          <a:endParaRPr lang="en-US" sz="2000"/>
        </a:p>
      </dgm:t>
    </dgm:pt>
    <dgm:pt modelId="{5D82B820-AD9E-4A51-9339-BEB073373426}">
      <dgm:prSet custT="1"/>
      <dgm:spPr/>
      <dgm:t>
        <a:bodyPr/>
        <a:lstStyle/>
        <a:p>
          <a:r>
            <a:rPr lang="en-US" sz="2000"/>
            <a:t>Learn to identify evidence from conversation</a:t>
          </a:r>
        </a:p>
      </dgm:t>
    </dgm:pt>
    <dgm:pt modelId="{5B424220-D3D8-4082-8E21-E00191C4271F}" type="parTrans" cxnId="{952BE9CE-A9C7-4614-B920-A44A0FE7FA4E}">
      <dgm:prSet/>
      <dgm:spPr/>
      <dgm:t>
        <a:bodyPr/>
        <a:lstStyle/>
        <a:p>
          <a:endParaRPr lang="en-US" sz="2000"/>
        </a:p>
      </dgm:t>
    </dgm:pt>
    <dgm:pt modelId="{53409DA4-1391-494C-B982-981E4B7E59D0}" type="sibTrans" cxnId="{952BE9CE-A9C7-4614-B920-A44A0FE7FA4E}">
      <dgm:prSet/>
      <dgm:spPr/>
      <dgm:t>
        <a:bodyPr/>
        <a:lstStyle/>
        <a:p>
          <a:endParaRPr lang="en-US" sz="2000"/>
        </a:p>
      </dgm:t>
    </dgm:pt>
    <dgm:pt modelId="{C4133E42-6360-4060-8B8A-1EE850DB39C0}">
      <dgm:prSet custT="1"/>
      <dgm:spPr/>
      <dgm:t>
        <a:bodyPr/>
        <a:lstStyle/>
        <a:p>
          <a:r>
            <a:rPr lang="en-US" sz="2800"/>
            <a:t>Distinguish</a:t>
          </a:r>
        </a:p>
      </dgm:t>
    </dgm:pt>
    <dgm:pt modelId="{6FF8C057-A104-41CF-B8BC-416F263B37A7}" type="parTrans" cxnId="{A3FE8F4B-9AE1-498D-8E01-32A926C91112}">
      <dgm:prSet/>
      <dgm:spPr/>
      <dgm:t>
        <a:bodyPr/>
        <a:lstStyle/>
        <a:p>
          <a:endParaRPr lang="en-US" sz="2000"/>
        </a:p>
      </dgm:t>
    </dgm:pt>
    <dgm:pt modelId="{1EBA04A0-2B79-4F38-A000-7864B064713C}" type="sibTrans" cxnId="{A3FE8F4B-9AE1-498D-8E01-32A926C91112}">
      <dgm:prSet/>
      <dgm:spPr/>
      <dgm:t>
        <a:bodyPr/>
        <a:lstStyle/>
        <a:p>
          <a:endParaRPr lang="en-US" sz="2000"/>
        </a:p>
      </dgm:t>
    </dgm:pt>
    <dgm:pt modelId="{7E086486-7B44-48D7-9E8A-2DB237A2F34A}">
      <dgm:prSet custT="1"/>
      <dgm:spPr/>
      <dgm:t>
        <a:bodyPr/>
        <a:lstStyle/>
        <a:p>
          <a:r>
            <a:rPr lang="en-US" sz="2000" dirty="0"/>
            <a:t>Distinguish between different types of overlaps in conversation</a:t>
          </a:r>
        </a:p>
      </dgm:t>
    </dgm:pt>
    <dgm:pt modelId="{9CB0C656-E7CF-4F6B-B70E-88D9C1ADC6E7}" type="parTrans" cxnId="{178138C1-0486-4246-ACAE-018787B4798F}">
      <dgm:prSet/>
      <dgm:spPr/>
      <dgm:t>
        <a:bodyPr/>
        <a:lstStyle/>
        <a:p>
          <a:endParaRPr lang="en-US" sz="2000"/>
        </a:p>
      </dgm:t>
    </dgm:pt>
    <dgm:pt modelId="{B5F4EB90-74AA-419A-9D57-5B1553A67D72}" type="sibTrans" cxnId="{178138C1-0486-4246-ACAE-018787B4798F}">
      <dgm:prSet/>
      <dgm:spPr/>
      <dgm:t>
        <a:bodyPr/>
        <a:lstStyle/>
        <a:p>
          <a:endParaRPr lang="en-US" sz="2000"/>
        </a:p>
      </dgm:t>
    </dgm:pt>
    <dgm:pt modelId="{D1015EA7-185F-4172-93EB-6F56994455C5}">
      <dgm:prSet custT="1"/>
      <dgm:spPr/>
      <dgm:t>
        <a:bodyPr/>
        <a:lstStyle/>
        <a:p>
          <a:r>
            <a:rPr lang="en-US" altLang="zh-TW" sz="2800" dirty="0"/>
            <a:t>Revise</a:t>
          </a:r>
          <a:endParaRPr lang="en-US" sz="2800" dirty="0"/>
        </a:p>
      </dgm:t>
    </dgm:pt>
    <dgm:pt modelId="{EB9D2C23-98A1-41F9-AC7A-C39B06DEAD86}" type="parTrans" cxnId="{41CF4ACE-53EB-4528-85B6-8B26D5AD6B78}">
      <dgm:prSet/>
      <dgm:spPr/>
      <dgm:t>
        <a:bodyPr/>
        <a:lstStyle/>
        <a:p>
          <a:endParaRPr lang="zh-HK" altLang="en-US" sz="2000"/>
        </a:p>
      </dgm:t>
    </dgm:pt>
    <dgm:pt modelId="{D40EBB82-DE50-4D68-B721-8AF0F0869B97}" type="sibTrans" cxnId="{41CF4ACE-53EB-4528-85B6-8B26D5AD6B78}">
      <dgm:prSet/>
      <dgm:spPr/>
      <dgm:t>
        <a:bodyPr/>
        <a:lstStyle/>
        <a:p>
          <a:endParaRPr lang="zh-HK" altLang="en-US" sz="2000"/>
        </a:p>
      </dgm:t>
    </dgm:pt>
    <dgm:pt modelId="{586DB844-D939-4A0B-AB8B-1745FD199A87}">
      <dgm:prSet custT="1"/>
      <dgm:spPr/>
      <dgm:t>
        <a:bodyPr/>
        <a:lstStyle/>
        <a:p>
          <a:r>
            <a:rPr lang="en-US" sz="2000" dirty="0"/>
            <a:t>The concepts of TCUs and TRPs, and how they apply to the data (time permitting)</a:t>
          </a:r>
        </a:p>
      </dgm:t>
    </dgm:pt>
    <dgm:pt modelId="{961A560C-DC89-4229-9DA0-C8FB7A15E3DB}" type="parTrans" cxnId="{E6C9EB47-1B04-4555-941B-96E7206664EC}">
      <dgm:prSet/>
      <dgm:spPr/>
      <dgm:t>
        <a:bodyPr/>
        <a:lstStyle/>
        <a:p>
          <a:endParaRPr lang="zh-HK" altLang="en-US" sz="2000"/>
        </a:p>
      </dgm:t>
    </dgm:pt>
    <dgm:pt modelId="{5E3F62AF-0837-445E-A7E5-C0A62B8BD48A}" type="sibTrans" cxnId="{E6C9EB47-1B04-4555-941B-96E7206664EC}">
      <dgm:prSet/>
      <dgm:spPr/>
      <dgm:t>
        <a:bodyPr/>
        <a:lstStyle/>
        <a:p>
          <a:endParaRPr lang="zh-HK" altLang="en-US" sz="2000"/>
        </a:p>
      </dgm:t>
    </dgm:pt>
    <dgm:pt modelId="{D3AFB49F-C799-4AE4-8BF8-BBFD785E965E}" type="pres">
      <dgm:prSet presAssocID="{F6A62EE3-D6B5-48B1-9C72-3198940034F9}" presName="Name0" presStyleCnt="0">
        <dgm:presLayoutVars>
          <dgm:dir/>
          <dgm:animLvl val="lvl"/>
          <dgm:resizeHandles val="exact"/>
        </dgm:presLayoutVars>
      </dgm:prSet>
      <dgm:spPr/>
    </dgm:pt>
    <dgm:pt modelId="{444F5767-D8A4-4E1F-A38B-B67B9BF071FB}" type="pres">
      <dgm:prSet presAssocID="{57134F06-6EF1-4914-894F-ED2DFF88E32B}" presName="linNode" presStyleCnt="0"/>
      <dgm:spPr/>
    </dgm:pt>
    <dgm:pt modelId="{4990F130-D587-42E0-B0DF-440AC8A4CAEC}" type="pres">
      <dgm:prSet presAssocID="{57134F06-6EF1-4914-894F-ED2DFF88E32B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989FC267-9026-40A3-AB05-9C918EBAFFE2}" type="pres">
      <dgm:prSet presAssocID="{57134F06-6EF1-4914-894F-ED2DFF88E32B}" presName="descendantText" presStyleLbl="alignNode1" presStyleIdx="0" presStyleCnt="6">
        <dgm:presLayoutVars>
          <dgm:bulletEnabled/>
        </dgm:presLayoutVars>
      </dgm:prSet>
      <dgm:spPr/>
    </dgm:pt>
    <dgm:pt modelId="{49F02A86-08B6-47A7-95E9-87D7A403A39A}" type="pres">
      <dgm:prSet presAssocID="{29BFFC1A-AC8E-45D4-B50B-A86D4CA03CE5}" presName="sp" presStyleCnt="0"/>
      <dgm:spPr/>
    </dgm:pt>
    <dgm:pt modelId="{251D88C8-86F9-45F9-ABCE-ABBB799D0200}" type="pres">
      <dgm:prSet presAssocID="{7B485B57-30A1-4818-9489-57AED43FB860}" presName="linNode" presStyleCnt="0"/>
      <dgm:spPr/>
    </dgm:pt>
    <dgm:pt modelId="{3C8B0FFF-45A8-4B37-A460-4FE7BE9A95CA}" type="pres">
      <dgm:prSet presAssocID="{7B485B57-30A1-4818-9489-57AED43FB860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E0CC6E39-ECE4-419E-BB98-17463538EC06}" type="pres">
      <dgm:prSet presAssocID="{7B485B57-30A1-4818-9489-57AED43FB860}" presName="descendantText" presStyleLbl="alignNode1" presStyleIdx="1" presStyleCnt="6">
        <dgm:presLayoutVars>
          <dgm:bulletEnabled/>
        </dgm:presLayoutVars>
      </dgm:prSet>
      <dgm:spPr/>
    </dgm:pt>
    <dgm:pt modelId="{5A7EBDBA-14E6-4CAC-991F-65375874526F}" type="pres">
      <dgm:prSet presAssocID="{BEFC8480-470D-4B99-AC23-49616E68F137}" presName="sp" presStyleCnt="0"/>
      <dgm:spPr/>
    </dgm:pt>
    <dgm:pt modelId="{ADDC90EE-D976-4076-88C4-554B08C75A47}" type="pres">
      <dgm:prSet presAssocID="{28C9A37B-875F-45B6-A936-08A50CB4AB52}" presName="linNode" presStyleCnt="0"/>
      <dgm:spPr/>
    </dgm:pt>
    <dgm:pt modelId="{752E99F3-44E7-4309-8F31-3D68E4C16458}" type="pres">
      <dgm:prSet presAssocID="{28C9A37B-875F-45B6-A936-08A50CB4AB52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40E89307-E35A-4C85-8CAD-9458979B5090}" type="pres">
      <dgm:prSet presAssocID="{28C9A37B-875F-45B6-A936-08A50CB4AB52}" presName="descendantText" presStyleLbl="alignNode1" presStyleIdx="2" presStyleCnt="6">
        <dgm:presLayoutVars>
          <dgm:bulletEnabled/>
        </dgm:presLayoutVars>
      </dgm:prSet>
      <dgm:spPr/>
    </dgm:pt>
    <dgm:pt modelId="{D5174DFE-4BDE-427D-AF22-200162C915A2}" type="pres">
      <dgm:prSet presAssocID="{55CB0C33-00BE-423A-BDA3-FDBB5D178FDC}" presName="sp" presStyleCnt="0"/>
      <dgm:spPr/>
    </dgm:pt>
    <dgm:pt modelId="{D6F41769-A7AA-48A0-997A-7F7AC48FD569}" type="pres">
      <dgm:prSet presAssocID="{E830399C-3F97-4E67-9E9F-D310B197495F}" presName="linNode" presStyleCnt="0"/>
      <dgm:spPr/>
    </dgm:pt>
    <dgm:pt modelId="{D0854398-1848-4695-8075-545C768A0C26}" type="pres">
      <dgm:prSet presAssocID="{E830399C-3F97-4E67-9E9F-D310B197495F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D91CD3EE-BAC1-4A87-B58A-0ECFF447D34F}" type="pres">
      <dgm:prSet presAssocID="{E830399C-3F97-4E67-9E9F-D310B197495F}" presName="descendantText" presStyleLbl="alignNode1" presStyleIdx="3" presStyleCnt="6">
        <dgm:presLayoutVars>
          <dgm:bulletEnabled/>
        </dgm:presLayoutVars>
      </dgm:prSet>
      <dgm:spPr/>
    </dgm:pt>
    <dgm:pt modelId="{349A6E9C-E4FD-4E6F-93F9-36973A661394}" type="pres">
      <dgm:prSet presAssocID="{8F484C46-0C12-4559-9F84-6AED37A27499}" presName="sp" presStyleCnt="0"/>
      <dgm:spPr/>
    </dgm:pt>
    <dgm:pt modelId="{09DE7A7D-77E2-47D4-82C5-F71F3E9D0F1B}" type="pres">
      <dgm:prSet presAssocID="{C4133E42-6360-4060-8B8A-1EE850DB39C0}" presName="linNode" presStyleCnt="0"/>
      <dgm:spPr/>
    </dgm:pt>
    <dgm:pt modelId="{F5A29D01-9E2C-4F22-91A9-F070AF7913A3}" type="pres">
      <dgm:prSet presAssocID="{C4133E42-6360-4060-8B8A-1EE850DB39C0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C4E9DC81-7394-475E-9C05-31E70D5DBD93}" type="pres">
      <dgm:prSet presAssocID="{C4133E42-6360-4060-8B8A-1EE850DB39C0}" presName="descendantText" presStyleLbl="alignNode1" presStyleIdx="4" presStyleCnt="6">
        <dgm:presLayoutVars>
          <dgm:bulletEnabled/>
        </dgm:presLayoutVars>
      </dgm:prSet>
      <dgm:spPr/>
    </dgm:pt>
    <dgm:pt modelId="{B791DD84-77F6-4E75-B8F9-52DF4B4B01F6}" type="pres">
      <dgm:prSet presAssocID="{1EBA04A0-2B79-4F38-A000-7864B064713C}" presName="sp" presStyleCnt="0"/>
      <dgm:spPr/>
    </dgm:pt>
    <dgm:pt modelId="{C46CA38F-AD8C-4389-AECD-1E794BA56728}" type="pres">
      <dgm:prSet presAssocID="{D1015EA7-185F-4172-93EB-6F56994455C5}" presName="linNode" presStyleCnt="0"/>
      <dgm:spPr/>
    </dgm:pt>
    <dgm:pt modelId="{0CD3C147-7253-484E-8086-C19BEEFB40A6}" type="pres">
      <dgm:prSet presAssocID="{D1015EA7-185F-4172-93EB-6F56994455C5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59607655-F249-4779-9371-C7F0505E24CF}" type="pres">
      <dgm:prSet presAssocID="{D1015EA7-185F-4172-93EB-6F56994455C5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182A552A-543A-40E6-A77E-40741426E75D}" srcId="{28C9A37B-875F-45B6-A936-08A50CB4AB52}" destId="{D1AF1269-F85F-4BA6-B082-5A77EFD9FDC8}" srcOrd="0" destOrd="0" parTransId="{5514553C-84C1-4569-A38E-9310F8EF472F}" sibTransId="{25360D42-D451-4BAC-97B3-22C3C8AA1139}"/>
    <dgm:cxn modelId="{E43AE72C-5A88-4703-9F74-4CCD99640C7B}" srcId="{F6A62EE3-D6B5-48B1-9C72-3198940034F9}" destId="{57134F06-6EF1-4914-894F-ED2DFF88E32B}" srcOrd="0" destOrd="0" parTransId="{A86A267B-A013-4942-BE96-6621C5F605C4}" sibTransId="{29BFFC1A-AC8E-45D4-B50B-A86D4CA03CE5}"/>
    <dgm:cxn modelId="{8459973A-BA95-4B4B-9427-2D79AA3F518C}" type="presOf" srcId="{586DB844-D939-4A0B-AB8B-1745FD199A87}" destId="{59607655-F249-4779-9371-C7F0505E24CF}" srcOrd="0" destOrd="0" presId="urn:microsoft.com/office/officeart/2016/7/layout/VerticalHollowActionList"/>
    <dgm:cxn modelId="{C733615B-412D-408F-9C74-248B63F3DDEE}" type="presOf" srcId="{1B7FCA9E-28CC-4BA2-A350-60B3E4C0F2B9}" destId="{989FC267-9026-40A3-AB05-9C918EBAFFE2}" srcOrd="0" destOrd="0" presId="urn:microsoft.com/office/officeart/2016/7/layout/VerticalHollowActionList"/>
    <dgm:cxn modelId="{E6C9EB47-1B04-4555-941B-96E7206664EC}" srcId="{D1015EA7-185F-4172-93EB-6F56994455C5}" destId="{586DB844-D939-4A0B-AB8B-1745FD199A87}" srcOrd="0" destOrd="0" parTransId="{961A560C-DC89-4229-9DA0-C8FB7A15E3DB}" sibTransId="{5E3F62AF-0837-445E-A7E5-C0A62B8BD48A}"/>
    <dgm:cxn modelId="{CD30984A-D0BD-4105-8ADB-D0CBAB6612E0}" type="presOf" srcId="{28C9A37B-875F-45B6-A936-08A50CB4AB52}" destId="{752E99F3-44E7-4309-8F31-3D68E4C16458}" srcOrd="0" destOrd="0" presId="urn:microsoft.com/office/officeart/2016/7/layout/VerticalHollowActionList"/>
    <dgm:cxn modelId="{A3FE8F4B-9AE1-498D-8E01-32A926C91112}" srcId="{F6A62EE3-D6B5-48B1-9C72-3198940034F9}" destId="{C4133E42-6360-4060-8B8A-1EE850DB39C0}" srcOrd="4" destOrd="0" parTransId="{6FF8C057-A104-41CF-B8BC-416F263B37A7}" sibTransId="{1EBA04A0-2B79-4F38-A000-7864B064713C}"/>
    <dgm:cxn modelId="{F9EEA24C-9555-48D6-AF87-C082CA06EB8F}" srcId="{57134F06-6EF1-4914-894F-ED2DFF88E32B}" destId="{1B7FCA9E-28CC-4BA2-A350-60B3E4C0F2B9}" srcOrd="0" destOrd="0" parTransId="{EFD0756B-C517-49CD-A5BB-A7BA684AD86A}" sibTransId="{8855FB66-D754-4DE5-9804-C110307E8461}"/>
    <dgm:cxn modelId="{FCCF804D-F6BE-4118-970F-1442AE926288}" type="presOf" srcId="{7B485B57-30A1-4818-9489-57AED43FB860}" destId="{3C8B0FFF-45A8-4B37-A460-4FE7BE9A95CA}" srcOrd="0" destOrd="0" presId="urn:microsoft.com/office/officeart/2016/7/layout/VerticalHollowActionList"/>
    <dgm:cxn modelId="{DAFBE34F-F256-4A60-BCA0-7941B49357BC}" type="presOf" srcId="{E830399C-3F97-4E67-9E9F-D310B197495F}" destId="{D0854398-1848-4695-8075-545C768A0C26}" srcOrd="0" destOrd="0" presId="urn:microsoft.com/office/officeart/2016/7/layout/VerticalHollowActionList"/>
    <dgm:cxn modelId="{3A960375-39E2-40CF-9A6D-7699C66AD2B5}" srcId="{F6A62EE3-D6B5-48B1-9C72-3198940034F9}" destId="{7B485B57-30A1-4818-9489-57AED43FB860}" srcOrd="1" destOrd="0" parTransId="{FE5EC234-48ED-4D64-8B3F-B7271A4622C2}" sibTransId="{BEFC8480-470D-4B99-AC23-49616E68F137}"/>
    <dgm:cxn modelId="{10420259-A848-4D80-BCED-1B64015261CB}" type="presOf" srcId="{7E086486-7B44-48D7-9E8A-2DB237A2F34A}" destId="{C4E9DC81-7394-475E-9C05-31E70D5DBD93}" srcOrd="0" destOrd="0" presId="urn:microsoft.com/office/officeart/2016/7/layout/VerticalHollowActionList"/>
    <dgm:cxn modelId="{38884E9D-7CF6-40F5-A304-A48A2DF53DF6}" type="presOf" srcId="{D1015EA7-185F-4172-93EB-6F56994455C5}" destId="{0CD3C147-7253-484E-8086-C19BEEFB40A6}" srcOrd="0" destOrd="0" presId="urn:microsoft.com/office/officeart/2016/7/layout/VerticalHollowActionList"/>
    <dgm:cxn modelId="{48AD1E9F-CDB4-4234-A240-E001DB359CBF}" type="presOf" srcId="{F6A62EE3-D6B5-48B1-9C72-3198940034F9}" destId="{D3AFB49F-C799-4AE4-8BF8-BBFD785E965E}" srcOrd="0" destOrd="0" presId="urn:microsoft.com/office/officeart/2016/7/layout/VerticalHollowActionList"/>
    <dgm:cxn modelId="{A03ACDA4-5559-4BE9-8C31-01763D35BAE6}" type="presOf" srcId="{5D82B820-AD9E-4A51-9339-BEB073373426}" destId="{D91CD3EE-BAC1-4A87-B58A-0ECFF447D34F}" srcOrd="0" destOrd="0" presId="urn:microsoft.com/office/officeart/2016/7/layout/VerticalHollowActionList"/>
    <dgm:cxn modelId="{6B84EAAB-1842-4D46-8E2D-1849653211CB}" srcId="{F6A62EE3-D6B5-48B1-9C72-3198940034F9}" destId="{28C9A37B-875F-45B6-A936-08A50CB4AB52}" srcOrd="2" destOrd="0" parTransId="{56D1E6FE-2EF2-4296-9331-17F9E2C32F58}" sibTransId="{55CB0C33-00BE-423A-BDA3-FDBB5D178FDC}"/>
    <dgm:cxn modelId="{F8EF6DB3-B45D-49D1-A991-5D670F1ABB05}" type="presOf" srcId="{D1AF1269-F85F-4BA6-B082-5A77EFD9FDC8}" destId="{40E89307-E35A-4C85-8CAD-9458979B5090}" srcOrd="0" destOrd="0" presId="urn:microsoft.com/office/officeart/2016/7/layout/VerticalHollowActionList"/>
    <dgm:cxn modelId="{E1E99CB9-ACDB-41D0-AD90-AA766F68BF64}" type="presOf" srcId="{57134F06-6EF1-4914-894F-ED2DFF88E32B}" destId="{4990F130-D587-42E0-B0DF-440AC8A4CAEC}" srcOrd="0" destOrd="0" presId="urn:microsoft.com/office/officeart/2016/7/layout/VerticalHollowActionList"/>
    <dgm:cxn modelId="{178138C1-0486-4246-ACAE-018787B4798F}" srcId="{C4133E42-6360-4060-8B8A-1EE850DB39C0}" destId="{7E086486-7B44-48D7-9E8A-2DB237A2F34A}" srcOrd="0" destOrd="0" parTransId="{9CB0C656-E7CF-4F6B-B70E-88D9C1ADC6E7}" sibTransId="{B5F4EB90-74AA-419A-9D57-5B1553A67D72}"/>
    <dgm:cxn modelId="{7DA037CC-C352-4FF1-ABBF-CB1C57E6EE95}" srcId="{7B485B57-30A1-4818-9489-57AED43FB860}" destId="{6462A9F7-7EC5-43CE-A3A8-98A6FEA606DF}" srcOrd="0" destOrd="0" parTransId="{B288A876-2309-447A-A8E2-727D0A6A721F}" sibTransId="{CFDC003D-E217-41E8-B122-1012A223652C}"/>
    <dgm:cxn modelId="{41CF4ACE-53EB-4528-85B6-8B26D5AD6B78}" srcId="{F6A62EE3-D6B5-48B1-9C72-3198940034F9}" destId="{D1015EA7-185F-4172-93EB-6F56994455C5}" srcOrd="5" destOrd="0" parTransId="{EB9D2C23-98A1-41F9-AC7A-C39B06DEAD86}" sibTransId="{D40EBB82-DE50-4D68-B721-8AF0F0869B97}"/>
    <dgm:cxn modelId="{952BE9CE-A9C7-4614-B920-A44A0FE7FA4E}" srcId="{E830399C-3F97-4E67-9E9F-D310B197495F}" destId="{5D82B820-AD9E-4A51-9339-BEB073373426}" srcOrd="0" destOrd="0" parTransId="{5B424220-D3D8-4082-8E21-E00191C4271F}" sibTransId="{53409DA4-1391-494C-B982-981E4B7E59D0}"/>
    <dgm:cxn modelId="{6D7C1AD7-1E71-4874-B17F-ADC388664302}" type="presOf" srcId="{6462A9F7-7EC5-43CE-A3A8-98A6FEA606DF}" destId="{E0CC6E39-ECE4-419E-BB98-17463538EC06}" srcOrd="0" destOrd="0" presId="urn:microsoft.com/office/officeart/2016/7/layout/VerticalHollowActionList"/>
    <dgm:cxn modelId="{C6B34ED8-A849-4161-87A4-92A7CF1E39D6}" srcId="{F6A62EE3-D6B5-48B1-9C72-3198940034F9}" destId="{E830399C-3F97-4E67-9E9F-D310B197495F}" srcOrd="3" destOrd="0" parTransId="{C99CD484-4E2D-4D97-B760-B98EBABAC1F4}" sibTransId="{8F484C46-0C12-4559-9F84-6AED37A27499}"/>
    <dgm:cxn modelId="{6FD00EFF-A7CC-4E5D-8F78-DED222229B3B}" type="presOf" srcId="{C4133E42-6360-4060-8B8A-1EE850DB39C0}" destId="{F5A29D01-9E2C-4F22-91A9-F070AF7913A3}" srcOrd="0" destOrd="0" presId="urn:microsoft.com/office/officeart/2016/7/layout/VerticalHollowActionList"/>
    <dgm:cxn modelId="{1CDD0D64-A776-4211-81AD-030907873E74}" type="presParOf" srcId="{D3AFB49F-C799-4AE4-8BF8-BBFD785E965E}" destId="{444F5767-D8A4-4E1F-A38B-B67B9BF071FB}" srcOrd="0" destOrd="0" presId="urn:microsoft.com/office/officeart/2016/7/layout/VerticalHollowActionList"/>
    <dgm:cxn modelId="{36D390B3-872C-498B-9518-506D0ECA4923}" type="presParOf" srcId="{444F5767-D8A4-4E1F-A38B-B67B9BF071FB}" destId="{4990F130-D587-42E0-B0DF-440AC8A4CAEC}" srcOrd="0" destOrd="0" presId="urn:microsoft.com/office/officeart/2016/7/layout/VerticalHollowActionList"/>
    <dgm:cxn modelId="{DC9506F4-DD29-4E5F-8266-A18961819826}" type="presParOf" srcId="{444F5767-D8A4-4E1F-A38B-B67B9BF071FB}" destId="{989FC267-9026-40A3-AB05-9C918EBAFFE2}" srcOrd="1" destOrd="0" presId="urn:microsoft.com/office/officeart/2016/7/layout/VerticalHollowActionList"/>
    <dgm:cxn modelId="{4CE2F4D9-3222-497F-83A2-95F352642085}" type="presParOf" srcId="{D3AFB49F-C799-4AE4-8BF8-BBFD785E965E}" destId="{49F02A86-08B6-47A7-95E9-87D7A403A39A}" srcOrd="1" destOrd="0" presId="urn:microsoft.com/office/officeart/2016/7/layout/VerticalHollowActionList"/>
    <dgm:cxn modelId="{38FDD14E-F1EC-47CC-A0CB-C20046CAC132}" type="presParOf" srcId="{D3AFB49F-C799-4AE4-8BF8-BBFD785E965E}" destId="{251D88C8-86F9-45F9-ABCE-ABBB799D0200}" srcOrd="2" destOrd="0" presId="urn:microsoft.com/office/officeart/2016/7/layout/VerticalHollowActionList"/>
    <dgm:cxn modelId="{047899BF-E301-4017-B05B-8195C45C3788}" type="presParOf" srcId="{251D88C8-86F9-45F9-ABCE-ABBB799D0200}" destId="{3C8B0FFF-45A8-4B37-A460-4FE7BE9A95CA}" srcOrd="0" destOrd="0" presId="urn:microsoft.com/office/officeart/2016/7/layout/VerticalHollowActionList"/>
    <dgm:cxn modelId="{68F1579A-6C2F-4B66-AFAE-AF01DA8AB83E}" type="presParOf" srcId="{251D88C8-86F9-45F9-ABCE-ABBB799D0200}" destId="{E0CC6E39-ECE4-419E-BB98-17463538EC06}" srcOrd="1" destOrd="0" presId="urn:microsoft.com/office/officeart/2016/7/layout/VerticalHollowActionList"/>
    <dgm:cxn modelId="{3AB13EB5-5084-436D-843E-CAC39107FB66}" type="presParOf" srcId="{D3AFB49F-C799-4AE4-8BF8-BBFD785E965E}" destId="{5A7EBDBA-14E6-4CAC-991F-65375874526F}" srcOrd="3" destOrd="0" presId="urn:microsoft.com/office/officeart/2016/7/layout/VerticalHollowActionList"/>
    <dgm:cxn modelId="{43572D26-E02F-402C-821E-1E3E4497F455}" type="presParOf" srcId="{D3AFB49F-C799-4AE4-8BF8-BBFD785E965E}" destId="{ADDC90EE-D976-4076-88C4-554B08C75A47}" srcOrd="4" destOrd="0" presId="urn:microsoft.com/office/officeart/2016/7/layout/VerticalHollowActionList"/>
    <dgm:cxn modelId="{4DCEE660-8ED8-4F47-8584-95F0DB93774B}" type="presParOf" srcId="{ADDC90EE-D976-4076-88C4-554B08C75A47}" destId="{752E99F3-44E7-4309-8F31-3D68E4C16458}" srcOrd="0" destOrd="0" presId="urn:microsoft.com/office/officeart/2016/7/layout/VerticalHollowActionList"/>
    <dgm:cxn modelId="{7529F8D3-F30E-44B2-92CC-AB2DF373FE91}" type="presParOf" srcId="{ADDC90EE-D976-4076-88C4-554B08C75A47}" destId="{40E89307-E35A-4C85-8CAD-9458979B5090}" srcOrd="1" destOrd="0" presId="urn:microsoft.com/office/officeart/2016/7/layout/VerticalHollowActionList"/>
    <dgm:cxn modelId="{FBD0AA42-BC5B-4E7B-9656-BAF016F88B37}" type="presParOf" srcId="{D3AFB49F-C799-4AE4-8BF8-BBFD785E965E}" destId="{D5174DFE-4BDE-427D-AF22-200162C915A2}" srcOrd="5" destOrd="0" presId="urn:microsoft.com/office/officeart/2016/7/layout/VerticalHollowActionList"/>
    <dgm:cxn modelId="{098C5746-4692-40E0-9861-05E927E562DB}" type="presParOf" srcId="{D3AFB49F-C799-4AE4-8BF8-BBFD785E965E}" destId="{D6F41769-A7AA-48A0-997A-7F7AC48FD569}" srcOrd="6" destOrd="0" presId="urn:microsoft.com/office/officeart/2016/7/layout/VerticalHollowActionList"/>
    <dgm:cxn modelId="{C6D37F3D-4FD7-45E5-8FE3-5B58CC20E159}" type="presParOf" srcId="{D6F41769-A7AA-48A0-997A-7F7AC48FD569}" destId="{D0854398-1848-4695-8075-545C768A0C26}" srcOrd="0" destOrd="0" presId="urn:microsoft.com/office/officeart/2016/7/layout/VerticalHollowActionList"/>
    <dgm:cxn modelId="{D9AD2D15-3D35-42D4-B5FA-A14B90A563C9}" type="presParOf" srcId="{D6F41769-A7AA-48A0-997A-7F7AC48FD569}" destId="{D91CD3EE-BAC1-4A87-B58A-0ECFF447D34F}" srcOrd="1" destOrd="0" presId="urn:microsoft.com/office/officeart/2016/7/layout/VerticalHollowActionList"/>
    <dgm:cxn modelId="{3813CBE3-28F8-4210-8785-7C376FDDCC78}" type="presParOf" srcId="{D3AFB49F-C799-4AE4-8BF8-BBFD785E965E}" destId="{349A6E9C-E4FD-4E6F-93F9-36973A661394}" srcOrd="7" destOrd="0" presId="urn:microsoft.com/office/officeart/2016/7/layout/VerticalHollowActionList"/>
    <dgm:cxn modelId="{487E3846-2942-4D49-96B6-A9D402792ED8}" type="presParOf" srcId="{D3AFB49F-C799-4AE4-8BF8-BBFD785E965E}" destId="{09DE7A7D-77E2-47D4-82C5-F71F3E9D0F1B}" srcOrd="8" destOrd="0" presId="urn:microsoft.com/office/officeart/2016/7/layout/VerticalHollowActionList"/>
    <dgm:cxn modelId="{A205D294-2BB8-49A4-B98D-45D065DBBB2C}" type="presParOf" srcId="{09DE7A7D-77E2-47D4-82C5-F71F3E9D0F1B}" destId="{F5A29D01-9E2C-4F22-91A9-F070AF7913A3}" srcOrd="0" destOrd="0" presId="urn:microsoft.com/office/officeart/2016/7/layout/VerticalHollowActionList"/>
    <dgm:cxn modelId="{C483BE55-3452-4A5C-AE27-72EA2F5528FC}" type="presParOf" srcId="{09DE7A7D-77E2-47D4-82C5-F71F3E9D0F1B}" destId="{C4E9DC81-7394-475E-9C05-31E70D5DBD93}" srcOrd="1" destOrd="0" presId="urn:microsoft.com/office/officeart/2016/7/layout/VerticalHollowActionList"/>
    <dgm:cxn modelId="{78B44176-BFE8-40B7-8620-DF44990BADF3}" type="presParOf" srcId="{D3AFB49F-C799-4AE4-8BF8-BBFD785E965E}" destId="{B791DD84-77F6-4E75-B8F9-52DF4B4B01F6}" srcOrd="9" destOrd="0" presId="urn:microsoft.com/office/officeart/2016/7/layout/VerticalHollowActionList"/>
    <dgm:cxn modelId="{904FEC76-B9E8-4B56-A8F1-C0CA3FE3A902}" type="presParOf" srcId="{D3AFB49F-C799-4AE4-8BF8-BBFD785E965E}" destId="{C46CA38F-AD8C-4389-AECD-1E794BA56728}" srcOrd="10" destOrd="0" presId="urn:microsoft.com/office/officeart/2016/7/layout/VerticalHollowActionList"/>
    <dgm:cxn modelId="{3CC50476-9642-4FDB-AB78-152058FE628C}" type="presParOf" srcId="{C46CA38F-AD8C-4389-AECD-1E794BA56728}" destId="{0CD3C147-7253-484E-8086-C19BEEFB40A6}" srcOrd="0" destOrd="0" presId="urn:microsoft.com/office/officeart/2016/7/layout/VerticalHollowActionList"/>
    <dgm:cxn modelId="{97254810-EF63-448F-8D2A-D230BD4A8FEA}" type="presParOf" srcId="{C46CA38F-AD8C-4389-AECD-1E794BA56728}" destId="{59607655-F249-4779-9371-C7F0505E24CF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FC267-9026-40A3-AB05-9C918EBAFFE2}">
      <dsp:nvSpPr>
        <dsp:cNvPr id="0" name=""/>
        <dsp:cNvSpPr/>
      </dsp:nvSpPr>
      <dsp:spPr>
        <a:xfrm>
          <a:off x="2303145" y="478"/>
          <a:ext cx="9212580" cy="6216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750" tIns="157900" rIns="178750" bIns="1579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Understand the goals of researching turn-taking</a:t>
          </a:r>
        </a:p>
      </dsp:txBody>
      <dsp:txXfrm>
        <a:off x="2303145" y="478"/>
        <a:ext cx="9212580" cy="621653"/>
      </dsp:txXfrm>
    </dsp:sp>
    <dsp:sp modelId="{4990F130-D587-42E0-B0DF-440AC8A4CAEC}">
      <dsp:nvSpPr>
        <dsp:cNvPr id="0" name=""/>
        <dsp:cNvSpPr/>
      </dsp:nvSpPr>
      <dsp:spPr>
        <a:xfrm>
          <a:off x="0" y="478"/>
          <a:ext cx="2303145" cy="621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75" tIns="61406" rIns="121875" bIns="6140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Understand</a:t>
          </a:r>
        </a:p>
      </dsp:txBody>
      <dsp:txXfrm>
        <a:off x="0" y="478"/>
        <a:ext cx="2303145" cy="621653"/>
      </dsp:txXfrm>
    </dsp:sp>
    <dsp:sp modelId="{E0CC6E39-ECE4-419E-BB98-17463538EC06}">
      <dsp:nvSpPr>
        <dsp:cNvPr id="0" name=""/>
        <dsp:cNvSpPr/>
      </dsp:nvSpPr>
      <dsp:spPr>
        <a:xfrm>
          <a:off x="2303145" y="659430"/>
          <a:ext cx="9212580" cy="621653"/>
        </a:xfrm>
        <a:prstGeom prst="rect">
          <a:avLst/>
        </a:prstGeom>
        <a:solidFill>
          <a:schemeClr val="accent5">
            <a:hueOff val="-195468"/>
            <a:satOff val="-19821"/>
            <a:lumOff val="-6235"/>
            <a:alphaOff val="0"/>
          </a:schemeClr>
        </a:solidFill>
        <a:ln w="12700" cap="flat" cmpd="sng" algn="ctr">
          <a:solidFill>
            <a:schemeClr val="accent5">
              <a:hueOff val="-195468"/>
              <a:satOff val="-19821"/>
              <a:lumOff val="-6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750" tIns="157900" rIns="178750" bIns="1579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Identify backchannels and describe their uses</a:t>
          </a:r>
        </a:p>
      </dsp:txBody>
      <dsp:txXfrm>
        <a:off x="2303145" y="659430"/>
        <a:ext cx="9212580" cy="621653"/>
      </dsp:txXfrm>
    </dsp:sp>
    <dsp:sp modelId="{3C8B0FFF-45A8-4B37-A460-4FE7BE9A95CA}">
      <dsp:nvSpPr>
        <dsp:cNvPr id="0" name=""/>
        <dsp:cNvSpPr/>
      </dsp:nvSpPr>
      <dsp:spPr>
        <a:xfrm>
          <a:off x="0" y="659430"/>
          <a:ext cx="2303145" cy="621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95468"/>
              <a:satOff val="-19821"/>
              <a:lumOff val="-6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75" tIns="61406" rIns="121875" bIns="6140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Identify</a:t>
          </a:r>
        </a:p>
      </dsp:txBody>
      <dsp:txXfrm>
        <a:off x="0" y="659430"/>
        <a:ext cx="2303145" cy="621653"/>
      </dsp:txXfrm>
    </dsp:sp>
    <dsp:sp modelId="{40E89307-E35A-4C85-8CAD-9458979B5090}">
      <dsp:nvSpPr>
        <dsp:cNvPr id="0" name=""/>
        <dsp:cNvSpPr/>
      </dsp:nvSpPr>
      <dsp:spPr>
        <a:xfrm>
          <a:off x="2303145" y="1318383"/>
          <a:ext cx="9212580" cy="621653"/>
        </a:xfrm>
        <a:prstGeom prst="rect">
          <a:avLst/>
        </a:prstGeom>
        <a:solidFill>
          <a:schemeClr val="accent5">
            <a:hueOff val="-390937"/>
            <a:satOff val="-39641"/>
            <a:lumOff val="-12471"/>
            <a:alphaOff val="0"/>
          </a:schemeClr>
        </a:solidFill>
        <a:ln w="12700" cap="flat" cmpd="sng" algn="ctr">
          <a:solidFill>
            <a:schemeClr val="accent5">
              <a:hueOff val="-390937"/>
              <a:satOff val="-39641"/>
              <a:lumOff val="-12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750" tIns="157900" rIns="178750" bIns="1579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 the turn stacker in Rezonator and merge turns</a:t>
          </a:r>
        </a:p>
      </dsp:txBody>
      <dsp:txXfrm>
        <a:off x="2303145" y="1318383"/>
        <a:ext cx="9212580" cy="621653"/>
      </dsp:txXfrm>
    </dsp:sp>
    <dsp:sp modelId="{752E99F3-44E7-4309-8F31-3D68E4C16458}">
      <dsp:nvSpPr>
        <dsp:cNvPr id="0" name=""/>
        <dsp:cNvSpPr/>
      </dsp:nvSpPr>
      <dsp:spPr>
        <a:xfrm>
          <a:off x="0" y="1318383"/>
          <a:ext cx="2303145" cy="621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90937"/>
              <a:satOff val="-39641"/>
              <a:lumOff val="-12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75" tIns="61406" rIns="121875" bIns="6140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</a:t>
          </a:r>
        </a:p>
      </dsp:txBody>
      <dsp:txXfrm>
        <a:off x="0" y="1318383"/>
        <a:ext cx="2303145" cy="621653"/>
      </dsp:txXfrm>
    </dsp:sp>
    <dsp:sp modelId="{D91CD3EE-BAC1-4A87-B58A-0ECFF447D34F}">
      <dsp:nvSpPr>
        <dsp:cNvPr id="0" name=""/>
        <dsp:cNvSpPr/>
      </dsp:nvSpPr>
      <dsp:spPr>
        <a:xfrm>
          <a:off x="2303145" y="1977336"/>
          <a:ext cx="9212580" cy="621653"/>
        </a:xfrm>
        <a:prstGeom prst="rect">
          <a:avLst/>
        </a:prstGeom>
        <a:solidFill>
          <a:schemeClr val="accent5">
            <a:hueOff val="-586405"/>
            <a:satOff val="-59462"/>
            <a:lumOff val="-18706"/>
            <a:alphaOff val="0"/>
          </a:schemeClr>
        </a:solidFill>
        <a:ln w="12700" cap="flat" cmpd="sng" algn="ctr">
          <a:solidFill>
            <a:schemeClr val="accent5">
              <a:hueOff val="-586405"/>
              <a:satOff val="-59462"/>
              <a:lumOff val="-18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750" tIns="157900" rIns="178750" bIns="1579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Learn to identify evidence from conversation</a:t>
          </a:r>
        </a:p>
      </dsp:txBody>
      <dsp:txXfrm>
        <a:off x="2303145" y="1977336"/>
        <a:ext cx="9212580" cy="621653"/>
      </dsp:txXfrm>
    </dsp:sp>
    <dsp:sp modelId="{D0854398-1848-4695-8075-545C768A0C26}">
      <dsp:nvSpPr>
        <dsp:cNvPr id="0" name=""/>
        <dsp:cNvSpPr/>
      </dsp:nvSpPr>
      <dsp:spPr>
        <a:xfrm>
          <a:off x="0" y="1977336"/>
          <a:ext cx="2303145" cy="621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6405"/>
              <a:satOff val="-59462"/>
              <a:lumOff val="-18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75" tIns="61406" rIns="121875" bIns="6140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Learn</a:t>
          </a:r>
        </a:p>
      </dsp:txBody>
      <dsp:txXfrm>
        <a:off x="0" y="1977336"/>
        <a:ext cx="2303145" cy="621653"/>
      </dsp:txXfrm>
    </dsp:sp>
    <dsp:sp modelId="{C4E9DC81-7394-475E-9C05-31E70D5DBD93}">
      <dsp:nvSpPr>
        <dsp:cNvPr id="0" name=""/>
        <dsp:cNvSpPr/>
      </dsp:nvSpPr>
      <dsp:spPr>
        <a:xfrm>
          <a:off x="2303145" y="2636289"/>
          <a:ext cx="9212580" cy="621653"/>
        </a:xfrm>
        <a:prstGeom prst="rect">
          <a:avLst/>
        </a:prstGeom>
        <a:solidFill>
          <a:schemeClr val="accent5">
            <a:hueOff val="-781874"/>
            <a:satOff val="-79282"/>
            <a:lumOff val="-24942"/>
            <a:alphaOff val="0"/>
          </a:schemeClr>
        </a:solidFill>
        <a:ln w="12700" cap="flat" cmpd="sng" algn="ctr">
          <a:solidFill>
            <a:schemeClr val="accent5">
              <a:hueOff val="-781874"/>
              <a:satOff val="-79282"/>
              <a:lumOff val="-24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750" tIns="157900" rIns="178750" bIns="1579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Distinguish between different types of overlaps in conversation</a:t>
          </a:r>
        </a:p>
      </dsp:txBody>
      <dsp:txXfrm>
        <a:off x="2303145" y="2636289"/>
        <a:ext cx="9212580" cy="621653"/>
      </dsp:txXfrm>
    </dsp:sp>
    <dsp:sp modelId="{F5A29D01-9E2C-4F22-91A9-F070AF7913A3}">
      <dsp:nvSpPr>
        <dsp:cNvPr id="0" name=""/>
        <dsp:cNvSpPr/>
      </dsp:nvSpPr>
      <dsp:spPr>
        <a:xfrm>
          <a:off x="0" y="2636289"/>
          <a:ext cx="2303145" cy="621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81874"/>
              <a:satOff val="-79282"/>
              <a:lumOff val="-24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75" tIns="61406" rIns="121875" bIns="6140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Distinguish</a:t>
          </a:r>
        </a:p>
      </dsp:txBody>
      <dsp:txXfrm>
        <a:off x="0" y="2636289"/>
        <a:ext cx="2303145" cy="621653"/>
      </dsp:txXfrm>
    </dsp:sp>
    <dsp:sp modelId="{59607655-F249-4779-9371-C7F0505E24CF}">
      <dsp:nvSpPr>
        <dsp:cNvPr id="0" name=""/>
        <dsp:cNvSpPr/>
      </dsp:nvSpPr>
      <dsp:spPr>
        <a:xfrm>
          <a:off x="2303145" y="3295242"/>
          <a:ext cx="9212580" cy="621653"/>
        </a:xfrm>
        <a:prstGeom prst="rect">
          <a:avLst/>
        </a:prstGeom>
        <a:solidFill>
          <a:schemeClr val="accent5">
            <a:hueOff val="-977342"/>
            <a:satOff val="-99103"/>
            <a:lumOff val="-31177"/>
            <a:alphaOff val="0"/>
          </a:schemeClr>
        </a:solidFill>
        <a:ln w="12700" cap="flat" cmpd="sng" algn="ctr">
          <a:solidFill>
            <a:schemeClr val="accent5">
              <a:hueOff val="-977342"/>
              <a:satOff val="-99103"/>
              <a:lumOff val="-3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750" tIns="157900" rIns="178750" bIns="1579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concepts of TCUs and TRPs, and how they apply to the data (time permitting)</a:t>
          </a:r>
        </a:p>
      </dsp:txBody>
      <dsp:txXfrm>
        <a:off x="2303145" y="3295242"/>
        <a:ext cx="9212580" cy="621653"/>
      </dsp:txXfrm>
    </dsp:sp>
    <dsp:sp modelId="{0CD3C147-7253-484E-8086-C19BEEFB40A6}">
      <dsp:nvSpPr>
        <dsp:cNvPr id="0" name=""/>
        <dsp:cNvSpPr/>
      </dsp:nvSpPr>
      <dsp:spPr>
        <a:xfrm>
          <a:off x="0" y="3295242"/>
          <a:ext cx="2303145" cy="621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77342"/>
              <a:satOff val="-99103"/>
              <a:lumOff val="-3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875" tIns="61406" rIns="121875" bIns="6140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Revise</a:t>
          </a:r>
          <a:endParaRPr lang="en-US" sz="2800" kern="1200" dirty="0"/>
        </a:p>
      </dsp:txBody>
      <dsp:txXfrm>
        <a:off x="0" y="3295242"/>
        <a:ext cx="2303145" cy="6216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45:50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5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8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21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0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0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2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7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52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83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60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1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56927B1C-2055-4F66-A747-7DB82B79E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92B251-4A53-4024-BFEB-4894511C7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69106" cy="6858000"/>
          </a:xfrm>
          <a:prstGeom prst="rect">
            <a:avLst/>
          </a:prstGeom>
          <a:ln>
            <a:noFill/>
          </a:ln>
          <a:effectLst>
            <a:outerShdw blurRad="381000" dist="2540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2B3742-13F3-F16F-ACAE-30ABB4579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607" y="1537935"/>
            <a:ext cx="4582492" cy="1891064"/>
          </a:xfrm>
        </p:spPr>
        <p:txBody>
          <a:bodyPr>
            <a:normAutofit/>
          </a:bodyPr>
          <a:lstStyle/>
          <a:p>
            <a:r>
              <a:rPr lang="en-US" altLang="zh-HK" dirty="0"/>
              <a:t>Week 2: Turn-taking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399377-200A-8D38-B524-B289FFD97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607" y="3739486"/>
            <a:ext cx="4582492" cy="2247795"/>
          </a:xfrm>
        </p:spPr>
        <p:txBody>
          <a:bodyPr>
            <a:normAutofit/>
          </a:bodyPr>
          <a:lstStyle/>
          <a:p>
            <a:r>
              <a:rPr lang="en-US" altLang="zh-HK" dirty="0"/>
              <a:t>Ryan Ka Yau Lai</a:t>
            </a:r>
          </a:p>
          <a:p>
            <a:r>
              <a:rPr lang="en-US" altLang="zh-HK" dirty="0"/>
              <a:t>University of California, Santa Barbara</a:t>
            </a:r>
            <a:endParaRPr lang="zh-HK" altLang="en-US" dirty="0"/>
          </a:p>
        </p:txBody>
      </p:sp>
      <p:pic>
        <p:nvPicPr>
          <p:cNvPr id="5" name="圖形 4" descr="聊天泡泡 以實心填滿">
            <a:extLst>
              <a:ext uri="{FF2B5EF4-FFF2-40B4-BE49-F238E27FC236}">
                <a16:creationId xmlns:a16="http://schemas.microsoft.com/office/drawing/2014/main" id="{26C94F07-95E8-FB33-14C0-0DADDE55D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2948" y="1086665"/>
            <a:ext cx="4651362" cy="465136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448B8-5E47-4A21-B872-FCB55AD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0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turn stacker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99" y="2723660"/>
            <a:ext cx="2981524" cy="1495571"/>
          </a:xfrm>
        </p:spPr>
        <p:txBody>
          <a:bodyPr>
            <a:normAutofit fontScale="85000" lnSpcReduction="10000"/>
          </a:bodyPr>
          <a:lstStyle/>
          <a:p>
            <a:r>
              <a:rPr lang="en-US" altLang="zh-TW" sz="2800" dirty="0"/>
              <a:t>Click Tools &gt; Stacker &gt; From participant labels, and type Turn</a:t>
            </a:r>
          </a:p>
        </p:txBody>
      </p:sp>
      <p:pic>
        <p:nvPicPr>
          <p:cNvPr id="3" name="Rezonator 1.1.7 - week2.rez 2023-04-03 22-23-13">
            <a:hlinkClick r:id="" action="ppaction://media"/>
            <a:extLst>
              <a:ext uri="{FF2B5EF4-FFF2-40B4-BE49-F238E27FC236}">
                <a16:creationId xmlns:a16="http://schemas.microsoft.com/office/drawing/2014/main" id="{8F8A2019-CB86-3527-47EE-A45F7B795E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6210" y="2080620"/>
            <a:ext cx="7649467" cy="409792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02CA378-27B4-95F4-234C-E060325C86CF}"/>
              </a:ext>
            </a:extLst>
          </p:cNvPr>
          <p:cNvSpPr txBox="1"/>
          <p:nvPr/>
        </p:nvSpPr>
        <p:spPr>
          <a:xfrm>
            <a:off x="190498" y="4771681"/>
            <a:ext cx="386715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sz="2400" dirty="0"/>
              <a:t>The turn stacker determines turns by changing turns every time the </a:t>
            </a:r>
            <a:r>
              <a:rPr lang="en-US" altLang="zh-HK" sz="2400" b="1" dirty="0"/>
              <a:t>participant label</a:t>
            </a:r>
            <a:r>
              <a:rPr lang="en-US" altLang="zh-HK" sz="2400" dirty="0"/>
              <a:t> changes. What might be a problem with this?  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955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int">
            <a:extLst>
              <a:ext uri="{FF2B5EF4-FFF2-40B4-BE49-F238E27FC236}">
                <a16:creationId xmlns:a16="http://schemas.microsoft.com/office/drawing/2014/main" id="{454D4344-7A53-4BC2-BE3F-111FE4853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311" y="0"/>
            <a:ext cx="104768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7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564F054-C169-3449-961D-AA9D1321D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5305" y="235881"/>
            <a:ext cx="4210071" cy="2884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4800"/>
              <a:t>Backchannels and turn changes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65E80F-051C-3B71-3143-A1997A97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9" y="849970"/>
            <a:ext cx="5158060" cy="515806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內容版面配置區 4">
            <a:extLst>
              <a:ext uri="{FF2B5EF4-FFF2-40B4-BE49-F238E27FC236}">
                <a16:creationId xmlns:a16="http://schemas.microsoft.com/office/drawing/2014/main" id="{5ECBBAED-F81B-F00B-7AAF-09D4623D1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343" y="4193507"/>
            <a:ext cx="4310132" cy="1188561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Any reason you might want to change the turns here?</a:t>
            </a:r>
          </a:p>
        </p:txBody>
      </p:sp>
    </p:spTree>
    <p:extLst>
      <p:ext uri="{BB962C8B-B14F-4D97-AF65-F5344CB8AC3E}">
        <p14:creationId xmlns:p14="http://schemas.microsoft.com/office/powerpoint/2010/main" val="2900129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Merging turns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57" y="2747964"/>
            <a:ext cx="3875267" cy="397668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Click on the ‘swallowing’ turn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b="1" dirty="0"/>
              <a:t>Hold the CTRL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Click on the ‘swallowed’ turn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Press OK</a:t>
            </a:r>
          </a:p>
        </p:txBody>
      </p:sp>
      <p:pic>
        <p:nvPicPr>
          <p:cNvPr id="4" name="Rezonator 1.1.7 - week2.rez_ 2023-04-03 22-28-30">
            <a:hlinkClick r:id="" action="ppaction://media"/>
            <a:extLst>
              <a:ext uri="{FF2B5EF4-FFF2-40B4-BE49-F238E27FC236}">
                <a16:creationId xmlns:a16="http://schemas.microsoft.com/office/drawing/2014/main" id="{C16E0088-12C4-287E-3569-8D206F515E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3037" y="2291255"/>
            <a:ext cx="6837109" cy="36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" y="112713"/>
            <a:ext cx="50474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/>
              <a:t>Your turn!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89" y="2649536"/>
            <a:ext cx="5047488" cy="4208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sz="2800" dirty="0"/>
              <a:t>Try to turn the stacks into more meaningful turns in ~100 lines of </a:t>
            </a:r>
            <a:r>
              <a:rPr lang="en-US" altLang="zh-TW" sz="2800" dirty="0" err="1"/>
              <a:t>Rezonator</a:t>
            </a:r>
            <a:endParaRPr lang="en-US" altLang="zh-TW" sz="2800" dirty="0"/>
          </a:p>
          <a:p>
            <a:r>
              <a:rPr lang="en-US" altLang="zh-TW" sz="2800" dirty="0"/>
              <a:t>Discuss with your friends:</a:t>
            </a:r>
          </a:p>
          <a:p>
            <a:pPr lvl="1"/>
            <a:r>
              <a:rPr lang="en-US" altLang="zh-TW" sz="2600" dirty="0"/>
              <a:t>In what situations do you need to </a:t>
            </a:r>
            <a:r>
              <a:rPr lang="en-US" altLang="zh-TW" sz="2600" b="1" dirty="0"/>
              <a:t>merge</a:t>
            </a:r>
            <a:r>
              <a:rPr lang="en-US" altLang="zh-TW" sz="2600" dirty="0"/>
              <a:t> turns?</a:t>
            </a:r>
          </a:p>
          <a:p>
            <a:pPr lvl="1"/>
            <a:r>
              <a:rPr lang="en-US" altLang="zh-TW" sz="2600" dirty="0"/>
              <a:t>What do you notice about the </a:t>
            </a:r>
            <a:r>
              <a:rPr lang="en-US" altLang="zh-TW" sz="2600" b="1" dirty="0"/>
              <a:t>lengths</a:t>
            </a:r>
            <a:r>
              <a:rPr lang="en-US" altLang="zh-TW" sz="2600" dirty="0"/>
              <a:t> of turns (in units)?</a:t>
            </a:r>
          </a:p>
        </p:txBody>
      </p:sp>
      <p:pic>
        <p:nvPicPr>
          <p:cNvPr id="74" name="Picture 6" descr="Piles of paperwork">
            <a:extLst>
              <a:ext uri="{FF2B5EF4-FFF2-40B4-BE49-F238E27FC236}">
                <a16:creationId xmlns:a16="http://schemas.microsoft.com/office/drawing/2014/main" id="{C9BD70DA-5007-BDEB-FF00-9AA503518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7" r="9880" b="-1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13F9304-6526-499D-EE3D-E7A3BEE48B84}"/>
              </a:ext>
            </a:extLst>
          </p:cNvPr>
          <p:cNvSpPr txBox="1"/>
          <p:nvPr/>
        </p:nvSpPr>
        <p:spPr>
          <a:xfrm>
            <a:off x="6691125" y="314325"/>
            <a:ext cx="448627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Note: You can work on your attendance question during this activity.</a:t>
            </a:r>
            <a:endParaRPr lang="zh-HK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5FC969-EB2A-F82A-4240-92279F21ADCB}"/>
              </a:ext>
            </a:extLst>
          </p:cNvPr>
          <p:cNvSpPr txBox="1"/>
          <p:nvPr/>
        </p:nvSpPr>
        <p:spPr>
          <a:xfrm>
            <a:off x="562545" y="400050"/>
            <a:ext cx="448627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Tip: The </a:t>
            </a:r>
            <a:r>
              <a:rPr lang="en-US" altLang="zh-HK" b="1" dirty="0"/>
              <a:t>audio</a:t>
            </a:r>
            <a:r>
              <a:rPr lang="en-US" altLang="zh-HK" dirty="0"/>
              <a:t> and </a:t>
            </a:r>
            <a:r>
              <a:rPr lang="en-US" altLang="zh-HK" b="1" dirty="0"/>
              <a:t>transcript field </a:t>
            </a:r>
            <a:r>
              <a:rPr lang="en-US" altLang="zh-HK" dirty="0"/>
              <a:t>are your friends!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4450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33BE3-2329-C984-8486-976FF883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Overlap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BD928D-FCB4-91A9-2019-540C498ED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5537401" cy="369131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At the end of line 6, Alice finished a sentence – it is a ‘possible turn completion’ (it is possible for her to stop speaking) or transition-relevance place (TRP)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She didn’t stop speaking (line 7), but Mary didn’t </a:t>
            </a:r>
            <a:r>
              <a:rPr lang="en-US" altLang="zh-HK" dirty="0" err="1"/>
              <a:t>realise</a:t>
            </a:r>
            <a:r>
              <a:rPr lang="en-US" altLang="zh-HK" dirty="0"/>
              <a:t> this and started speaking at the same time (line 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How might you change the turns here?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7F30D1-DDBC-A2D5-3A23-95AFB0F4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999" y="1219517"/>
            <a:ext cx="45243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43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8" name="Rectangle 5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10884D-4D2B-10AC-CAE5-959BC66F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022" y="229063"/>
            <a:ext cx="3968783" cy="18057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4800" dirty="0" err="1"/>
              <a:t>Behaviour</a:t>
            </a:r>
            <a:r>
              <a:rPr lang="en-US" altLang="zh-HK" sz="4800" dirty="0"/>
              <a:t> vs. system</a:t>
            </a:r>
          </a:p>
        </p:txBody>
      </p:sp>
      <p:pic>
        <p:nvPicPr>
          <p:cNvPr id="31" name="Picture 4" descr="A digital balance scale using circles">
            <a:extLst>
              <a:ext uri="{FF2B5EF4-FFF2-40B4-BE49-F238E27FC236}">
                <a16:creationId xmlns:a16="http://schemas.microsoft.com/office/drawing/2014/main" id="{6678E888-6014-121B-1685-A3CAB2088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65" r="20397" b="1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C4A19D6-6C5A-D24F-5C0B-6EEED910D373}"/>
              </a:ext>
            </a:extLst>
          </p:cNvPr>
          <p:cNvSpPr txBox="1"/>
          <p:nvPr/>
        </p:nvSpPr>
        <p:spPr>
          <a:xfrm>
            <a:off x="6374928" y="1847691"/>
            <a:ext cx="4769382" cy="4947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400" dirty="0"/>
              <a:t>Mary and Alice spoke at the same time – something they want to avoid</a:t>
            </a:r>
          </a:p>
          <a:p>
            <a:pPr marL="62865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400" dirty="0"/>
              <a:t>They </a:t>
            </a:r>
            <a:r>
              <a:rPr lang="en-US" altLang="zh-HK" sz="2400" b="1" dirty="0"/>
              <a:t>behaved</a:t>
            </a:r>
            <a:r>
              <a:rPr lang="en-US" altLang="zh-HK" sz="2400" dirty="0"/>
              <a:t> in a way that deviates from the turn-taking </a:t>
            </a:r>
            <a:r>
              <a:rPr lang="en-US" altLang="zh-HK" sz="2400" b="1" dirty="0"/>
              <a:t>ideal</a:t>
            </a:r>
          </a:p>
          <a:p>
            <a:pPr marL="62865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400" dirty="0"/>
              <a:t>But both of them were following the ‘</a:t>
            </a:r>
            <a:r>
              <a:rPr lang="en-US" altLang="zh-HK" sz="2400" b="1" dirty="0"/>
              <a:t>hidden rules</a:t>
            </a:r>
            <a:r>
              <a:rPr lang="en-US" altLang="zh-HK" sz="2400" dirty="0"/>
              <a:t>’ of conversation – Line 7/8 were just ambiguous as to what they should do!</a:t>
            </a:r>
          </a:p>
        </p:txBody>
      </p:sp>
      <p:cxnSp>
        <p:nvCxnSpPr>
          <p:cNvPr id="69" name="Straight Connector 58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602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0296B4-8064-6C7C-4478-F5F76404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Assignment 1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B529ED-67A3-F64E-6F76-C08319044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In assignment 1, you will compare </a:t>
            </a:r>
            <a:r>
              <a:rPr lang="en-US" altLang="zh-HK" sz="2400" b="1" dirty="0"/>
              <a:t>SBC001</a:t>
            </a:r>
            <a:r>
              <a:rPr lang="en-US" altLang="zh-HK" sz="2400" dirty="0"/>
              <a:t> and </a:t>
            </a:r>
            <a:r>
              <a:rPr lang="en-US" altLang="zh-HK" sz="2400" b="1" dirty="0"/>
              <a:t>SBC002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The people have very different </a:t>
            </a:r>
            <a:r>
              <a:rPr lang="en-US" altLang="zh-HK" sz="2400" b="1" dirty="0" err="1"/>
              <a:t>behaviour</a:t>
            </a:r>
            <a:endParaRPr lang="en-US" altLang="zh-HK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But this does not mean the ‘hidden rules’ of their conversation are different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Can you identify similar ‘hidden rules’ in the two texts, despite their differences?</a:t>
            </a:r>
          </a:p>
        </p:txBody>
      </p:sp>
    </p:spTree>
    <p:extLst>
      <p:ext uri="{BB962C8B-B14F-4D97-AF65-F5344CB8AC3E}">
        <p14:creationId xmlns:p14="http://schemas.microsoft.com/office/powerpoint/2010/main" val="319793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0296B4-8064-6C7C-4478-F5F76404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Identifying evidence from inside the conversation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B529ED-67A3-F64E-6F76-C08319044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40030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It is often tempting to attribute differences in </a:t>
            </a:r>
            <a:r>
              <a:rPr lang="en-US" altLang="zh-HK" sz="2400" dirty="0" err="1"/>
              <a:t>behaviour</a:t>
            </a:r>
            <a:r>
              <a:rPr lang="en-US" altLang="zh-HK" sz="2400" dirty="0"/>
              <a:t> to factors like </a:t>
            </a:r>
            <a:r>
              <a:rPr lang="en-US" altLang="zh-HK" sz="2400" b="1" dirty="0"/>
              <a:t>personality </a:t>
            </a:r>
            <a:r>
              <a:rPr lang="en-US" altLang="zh-HK" sz="2400" dirty="0"/>
              <a:t>(Lynne is more domineering / talkative etc.)</a:t>
            </a:r>
            <a:endParaRPr lang="en-US" altLang="zh-HK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However, we have no evidence of people’s personality – we only have the conversations in front of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Look in the conversation for examples of 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200" b="1" dirty="0"/>
              <a:t>Epistemic authority </a:t>
            </a:r>
            <a:r>
              <a:rPr lang="en-US" altLang="zh-HK" sz="2200" dirty="0"/>
              <a:t>(who knows their stuff more?)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200" dirty="0"/>
              <a:t>Differences in </a:t>
            </a:r>
            <a:r>
              <a:rPr lang="en-US" altLang="zh-HK" sz="2200" b="1" dirty="0"/>
              <a:t>social relationships </a:t>
            </a:r>
            <a:r>
              <a:rPr lang="en-US" altLang="zh-HK" sz="2200" dirty="0"/>
              <a:t>(any evidence that people are closer in one text, and therefore more tempted to chime in?)</a:t>
            </a:r>
          </a:p>
        </p:txBody>
      </p:sp>
    </p:spTree>
    <p:extLst>
      <p:ext uri="{BB962C8B-B14F-4D97-AF65-F5344CB8AC3E}">
        <p14:creationId xmlns:p14="http://schemas.microsoft.com/office/powerpoint/2010/main" val="1033409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C029-AD6E-62B2-65F1-94AAA21B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Evidence of </a:t>
            </a:r>
            <a:r>
              <a:rPr lang="en-US" altLang="zh-HK" b="1" dirty="0"/>
              <a:t>epistemic authority </a:t>
            </a:r>
            <a:r>
              <a:rPr lang="en-US" altLang="zh-HK" dirty="0"/>
              <a:t>(using SBC007)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6134F2-476F-3324-9A86-6372FA91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2750126"/>
            <a:ext cx="3870960" cy="390467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In the beginning of SBC007, Alice is talking about her roommates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She tends to talk more in the conversation</a:t>
            </a:r>
            <a:r>
              <a:rPr lang="zh-HK" altLang="en-US" dirty="0"/>
              <a:t> </a:t>
            </a:r>
            <a:r>
              <a:rPr lang="en-US" altLang="zh-HK" dirty="0"/>
              <a:t>since</a:t>
            </a:r>
            <a:r>
              <a:rPr lang="zh-HK" altLang="en-US" dirty="0"/>
              <a:t> </a:t>
            </a:r>
            <a:r>
              <a:rPr lang="en-US" altLang="zh-HK" dirty="0"/>
              <a:t>only</a:t>
            </a:r>
            <a:r>
              <a:rPr lang="zh-HK" altLang="en-US" dirty="0"/>
              <a:t> </a:t>
            </a:r>
            <a:r>
              <a:rPr lang="en-US" altLang="zh-HK" dirty="0"/>
              <a:t>she</a:t>
            </a:r>
            <a:r>
              <a:rPr lang="zh-HK" altLang="en-US" dirty="0"/>
              <a:t> </a:t>
            </a:r>
            <a:r>
              <a:rPr lang="en-US" altLang="zh-HK" dirty="0"/>
              <a:t>knows</a:t>
            </a:r>
            <a:r>
              <a:rPr lang="zh-HK" altLang="en-US" dirty="0"/>
              <a:t> </a:t>
            </a:r>
            <a:r>
              <a:rPr lang="en-US" altLang="zh-HK" dirty="0"/>
              <a:t>about</a:t>
            </a:r>
            <a:r>
              <a:rPr lang="zh-HK" altLang="en-US" dirty="0"/>
              <a:t> </a:t>
            </a:r>
            <a:r>
              <a:rPr lang="en-US" altLang="zh-HK" dirty="0"/>
              <a:t>those</a:t>
            </a:r>
            <a:r>
              <a:rPr lang="zh-HK" altLang="en-US" dirty="0"/>
              <a:t> </a:t>
            </a:r>
            <a:r>
              <a:rPr lang="en-US" altLang="zh-HK" dirty="0"/>
              <a:t>recent</a:t>
            </a:r>
            <a:r>
              <a:rPr lang="zh-HK" altLang="en-US" dirty="0"/>
              <a:t> </a:t>
            </a:r>
            <a:r>
              <a:rPr lang="en-US" altLang="zh-HK" dirty="0"/>
              <a:t>incidents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However, Mary has a plenty of background info about those roommates, so she often adds commentary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F57A0F-F2AB-5199-094D-7626544B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35" y="1940758"/>
            <a:ext cx="5168994" cy="34272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92BC1C-311A-4E24-FA0B-2CEC60EA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160" y="3129148"/>
            <a:ext cx="3601087" cy="35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1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56C029-AD6E-62B2-65F1-94AAA21B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Evidence of </a:t>
            </a:r>
            <a:r>
              <a:rPr lang="en-US" altLang="zh-HK" b="1" dirty="0"/>
              <a:t>social relationships </a:t>
            </a:r>
            <a:r>
              <a:rPr lang="en-US" altLang="zh-HK" dirty="0"/>
              <a:t>(using SBC007)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6134F2-476F-3324-9A86-6372FA91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It is apparent from some of their conversation that they have a lot of shared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In fact, if you read on, you will find out they are </a:t>
            </a:r>
            <a:r>
              <a:rPr lang="en-US" altLang="zh-HK" b="1" dirty="0"/>
              <a:t>sisters</a:t>
            </a:r>
            <a:endParaRPr lang="en-US" altLang="zh-H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Since they know a plenty of things about each other, they often find occasions to e.g. complete each other’s sentences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72290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00DB7-BB66-91C8-3BDE-C3F04BF4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While we’re waiting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C702B-60F1-1466-7889-BEF1285E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86022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Open SBC007 on </a:t>
            </a:r>
            <a:r>
              <a:rPr lang="en-US" altLang="zh-HK" sz="3200" dirty="0" err="1"/>
              <a:t>Rezonator</a:t>
            </a:r>
            <a:endParaRPr lang="en-US" altLang="zh-HK" sz="32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Open the audio file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Change active display to the </a:t>
            </a:r>
            <a:r>
              <a:rPr lang="en-US" altLang="zh-HK" sz="3000" b="1" dirty="0"/>
              <a:t>transcript</a:t>
            </a:r>
            <a:r>
              <a:rPr lang="en-US" altLang="zh-HK" sz="3000" dirty="0"/>
              <a:t>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Note today’s codeword and question on the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Shameless plug</a:t>
            </a:r>
            <a:r>
              <a:rPr lang="en-US" altLang="zh-TW" sz="3200" dirty="0"/>
              <a:t>: You can enroll in LING 194 </a:t>
            </a:r>
            <a:r>
              <a:rPr lang="en-US" altLang="zh-TW" sz="3200" dirty="0" err="1"/>
              <a:t>Visualising</a:t>
            </a:r>
            <a:r>
              <a:rPr lang="en-US" altLang="zh-TW" sz="3200" dirty="0"/>
              <a:t> language in conversational interactions, which I teach in summer!</a:t>
            </a:r>
            <a:endParaRPr lang="en-US" altLang="zh-HK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BA4A85-3761-5744-19A5-FA3A7919F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1" t="16845" r="23433" b="-8781"/>
          <a:stretch/>
        </p:blipFill>
        <p:spPr>
          <a:xfrm>
            <a:off x="8415218" y="2021204"/>
            <a:ext cx="3129281" cy="1899921"/>
          </a:xfrm>
          <a:prstGeom prst="rect">
            <a:avLst/>
          </a:prstGeom>
        </p:spPr>
      </p:pic>
      <p:sp>
        <p:nvSpPr>
          <p:cNvPr id="7" name="箭號: 彎曲 6">
            <a:extLst>
              <a:ext uri="{FF2B5EF4-FFF2-40B4-BE49-F238E27FC236}">
                <a16:creationId xmlns:a16="http://schemas.microsoft.com/office/drawing/2014/main" id="{DD13B90B-6F14-34BB-C3C6-E22A0A1E05BE}"/>
              </a:ext>
            </a:extLst>
          </p:cNvPr>
          <p:cNvSpPr/>
          <p:nvPr/>
        </p:nvSpPr>
        <p:spPr>
          <a:xfrm>
            <a:off x="6649080" y="2488853"/>
            <a:ext cx="1551945" cy="1225898"/>
          </a:xfrm>
          <a:prstGeom prst="bentArrow">
            <a:avLst>
              <a:gd name="adj1" fmla="val 25000"/>
              <a:gd name="adj2" fmla="val 28839"/>
              <a:gd name="adj3" fmla="val 25000"/>
              <a:gd name="adj4" fmla="val 20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2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E92186-C649-AB00-6C29-FC4DDBCF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Quick tips on assignment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7F29D0-D8C6-B4CC-5301-216FD735A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6982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Remember to read through the rubrics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Much of the score is based on clear </a:t>
            </a:r>
            <a:r>
              <a:rPr lang="en-US" altLang="zh-TW" b="1" dirty="0"/>
              <a:t>presentation</a:t>
            </a:r>
            <a:r>
              <a:rPr lang="en-US" altLang="zh-TW" dirty="0"/>
              <a:t> – this is the easy part!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Give context before presenting examples, and explanation afterwards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When presenting </a:t>
            </a:r>
            <a:r>
              <a:rPr lang="en-US" altLang="zh-TW" dirty="0" err="1"/>
              <a:t>Rezonator</a:t>
            </a:r>
            <a:r>
              <a:rPr lang="en-US" altLang="zh-TW" dirty="0"/>
              <a:t> screenshots, present </a:t>
            </a:r>
            <a:r>
              <a:rPr lang="en-US" altLang="zh-TW" b="1" dirty="0"/>
              <a:t>all</a:t>
            </a:r>
            <a:r>
              <a:rPr lang="en-US" altLang="zh-TW" dirty="0"/>
              <a:t> and </a:t>
            </a:r>
            <a:r>
              <a:rPr lang="en-US" altLang="zh-TW" b="1" dirty="0"/>
              <a:t>only</a:t>
            </a:r>
            <a:r>
              <a:rPr lang="en-US" altLang="zh-TW" dirty="0"/>
              <a:t> content that is relevant to your discussion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The first assignment will be challenging, even for folks who have taken LING 124. Don’t be discouraged by it – it will get better throughout the quarter (as those who have taken 124 can attest)!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954350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E2B06-9D71-3729-8028-62A5D9C9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Overlaps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0BB863-3007-4CDC-A6B5-01432C94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There are many of them especially in SBC002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 err="1"/>
              <a:t>Recognisable</a:t>
            </a:r>
            <a:r>
              <a:rPr lang="en-US" altLang="zh-HK" dirty="0"/>
              <a:t> by brackets: [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Important to understand </a:t>
            </a:r>
            <a:r>
              <a:rPr lang="en-US" altLang="zh-HK" b="1" dirty="0"/>
              <a:t>where</a:t>
            </a:r>
            <a:r>
              <a:rPr lang="en-US" altLang="zh-HK" dirty="0"/>
              <a:t> and </a:t>
            </a:r>
            <a:r>
              <a:rPr lang="en-US" altLang="zh-HK" b="1" dirty="0"/>
              <a:t>why</a:t>
            </a:r>
            <a:r>
              <a:rPr lang="en-US" altLang="zh-HK" dirty="0"/>
              <a:t> overlap is happening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353915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3E6C9-7160-8B6A-032B-81C85E27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Transition-space overlap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EB72F-01DF-3E15-6158-D0361E96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4953201" cy="3261789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The overlap we just saw is called </a:t>
            </a:r>
            <a:r>
              <a:rPr lang="en-US" altLang="zh-HK" sz="2800" b="1" dirty="0"/>
              <a:t>transition-space</a:t>
            </a:r>
            <a:r>
              <a:rPr lang="en-US" altLang="zh-HK" sz="2800" dirty="0"/>
              <a:t> overlap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Because it happened at a place where a new turn could potentially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Also common with </a:t>
            </a:r>
            <a:r>
              <a:rPr lang="en-US" altLang="zh-HK" sz="2800" b="1" dirty="0"/>
              <a:t>backchannels</a:t>
            </a:r>
            <a:r>
              <a:rPr lang="en-US" altLang="zh-HK" sz="2800" dirty="0"/>
              <a:t> in English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243575-6DDE-441E-5B41-96F722A0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2" y="2666520"/>
            <a:ext cx="50577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0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3E6C9-7160-8B6A-032B-81C85E27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Interjacent overlap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EB72F-01DF-3E15-6158-D0361E96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25" y="2635826"/>
            <a:ext cx="4667450" cy="28981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You jump in when the other person </a:t>
            </a:r>
            <a:r>
              <a:rPr lang="en-US" altLang="zh-HK" sz="2400" b="1" dirty="0"/>
              <a:t>clearly</a:t>
            </a:r>
            <a:r>
              <a:rPr lang="en-US" altLang="zh-HK" sz="2400" dirty="0"/>
              <a:t> hasn’t finished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‘Diplomatic re…’ is clearly not the end of Ken’s 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But Joanne jumps in anyway because she challenges Ken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6EA2D0-D1A3-4F70-8738-C5020C41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5" y="2866533"/>
            <a:ext cx="5562600" cy="34004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592315A-1600-1F80-37C0-70FB533FA572}"/>
              </a:ext>
            </a:extLst>
          </p:cNvPr>
          <p:cNvSpPr txBox="1"/>
          <p:nvPr/>
        </p:nvSpPr>
        <p:spPr>
          <a:xfrm>
            <a:off x="457200" y="5805293"/>
            <a:ext cx="45720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Which of these two types of overlap is more likely to be seen as ‘impolite’ or an ‘interruption’?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77954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6A7F7D-2947-06C8-B4B1-E196C956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Competitive vs non-competitive overlap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26E84-CE46-DCEA-AF33-5BFE6435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18166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Competitive overlap: Two people are ‘fighting’ over who has the floor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Doesn’t have to be nasty or involve </a:t>
            </a:r>
            <a:r>
              <a:rPr lang="en-US" altLang="zh-TW"/>
              <a:t>hard feelings</a:t>
            </a:r>
            <a:endParaRPr lang="en-US" altLang="zh-H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Non-competitive overlap: No fighting over who has the floor</a:t>
            </a:r>
            <a:endParaRPr lang="zh-HK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2D28FBE-6206-FE4A-1435-291E4FF48A0D}"/>
              </a:ext>
            </a:extLst>
          </p:cNvPr>
          <p:cNvSpPr txBox="1"/>
          <p:nvPr/>
        </p:nvSpPr>
        <p:spPr>
          <a:xfrm>
            <a:off x="1790700" y="4745724"/>
            <a:ext cx="4572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Is interjacent overlap usually competitive or non-competitive?</a:t>
            </a:r>
            <a:endParaRPr lang="zh-HK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B8A03F-7FF0-E34C-AE2B-726525FB7222}"/>
              </a:ext>
            </a:extLst>
          </p:cNvPr>
          <p:cNvSpPr txBox="1"/>
          <p:nvPr/>
        </p:nvSpPr>
        <p:spPr>
          <a:xfrm>
            <a:off x="4295775" y="5675852"/>
            <a:ext cx="4572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When backchannel overlaps with speech, is that usually competitive or non-competitive?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813776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01D0B-2D1F-444C-11B1-9AC123AF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Transition-relevance places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F649A6-819B-4839-76CC-433EE682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Where a TCU </a:t>
            </a:r>
            <a:r>
              <a:rPr lang="en-US" altLang="zh-HK" b="1" dirty="0"/>
              <a:t>can</a:t>
            </a:r>
            <a:r>
              <a:rPr lang="en-US" altLang="zh-HK" dirty="0"/>
              <a:t> be interpreted as complete, even if it is not actually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We often find </a:t>
            </a:r>
            <a:r>
              <a:rPr lang="en-US" altLang="zh-HK" b="1" dirty="0"/>
              <a:t>unintended overlap </a:t>
            </a:r>
            <a:r>
              <a:rPr lang="en-US" altLang="zh-HK" dirty="0"/>
              <a:t>at TRPs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BC3C65-01EB-7602-BB1B-C7B2019B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3981450"/>
            <a:ext cx="76390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06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B1FFF3-A9A6-3E45-B658-F0B469DE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407" y="335108"/>
            <a:ext cx="3968783" cy="20213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dirty="0"/>
              <a:t>Turn construction units (TCU)</a:t>
            </a:r>
            <a:endParaRPr lang="zh-HK" altLang="en-US" dirty="0"/>
          </a:p>
        </p:txBody>
      </p:sp>
      <p:pic>
        <p:nvPicPr>
          <p:cNvPr id="5" name="Picture 4" descr="Close-up of wooden white and yellow ruler">
            <a:extLst>
              <a:ext uri="{FF2B5EF4-FFF2-40B4-BE49-F238E27FC236}">
                <a16:creationId xmlns:a16="http://schemas.microsoft.com/office/drawing/2014/main" id="{E5C59761-8E84-B93D-CCBD-7E4E4EC26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8" r="22055"/>
          <a:stretch/>
        </p:blipFill>
        <p:spPr>
          <a:xfrm>
            <a:off x="-1" y="-2"/>
            <a:ext cx="6374929" cy="6858002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D0B82D-4077-291D-CD4C-0CCA51A6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8582" y="2724150"/>
            <a:ext cx="4669993" cy="4133850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(Roughly</a:t>
            </a:r>
            <a:r>
              <a:rPr lang="en-US" altLang="zh-HK"/>
              <a:t>) a stretch </a:t>
            </a:r>
            <a:r>
              <a:rPr lang="en-US" altLang="zh-HK" dirty="0"/>
              <a:t>of discourse over which you complete a social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Traditionally defined in terms of syntactic (grammatical)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Each TCU </a:t>
            </a:r>
            <a:r>
              <a:rPr lang="en-US" altLang="zh-HK" b="1" dirty="0"/>
              <a:t>can</a:t>
            </a:r>
            <a:r>
              <a:rPr lang="en-US" altLang="zh-HK" dirty="0"/>
              <a:t> be a turn on its 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But doesn’t have to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75481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8CE81-E949-221C-D9F1-9394F97F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TCUs and the ‘hidden rules’ of conversation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561457-1330-C409-3AE8-564702CB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93642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We produce language </a:t>
            </a:r>
            <a:r>
              <a:rPr lang="en-US" altLang="zh-HK" sz="2800" b="1" dirty="0"/>
              <a:t>one TCU at a time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600" dirty="0"/>
              <a:t>Traffic analogy: TCUs are cars, turn-taking system is the traffic rules that determine how TCUs 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A TCU is the minimal amount of language we have to say, for us to finish the social action we intend to perform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So when we speak, we aim to at least finish the first TCU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600" dirty="0"/>
              <a:t>And typically would not stop before the first TCU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(which doesn’t mean we don’t, of course …)</a:t>
            </a:r>
          </a:p>
        </p:txBody>
      </p:sp>
    </p:spTree>
    <p:extLst>
      <p:ext uri="{BB962C8B-B14F-4D97-AF65-F5344CB8AC3E}">
        <p14:creationId xmlns:p14="http://schemas.microsoft.com/office/powerpoint/2010/main" val="299440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200C2-1EAE-F59B-1371-6BDF4CA7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6173192" cy="12352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HK" sz="3600" dirty="0"/>
              <a:t>A TCU can be big, e.g. a </a:t>
            </a:r>
            <a:r>
              <a:rPr lang="en-US" altLang="zh-HK" sz="3600" b="1" dirty="0"/>
              <a:t>clause</a:t>
            </a:r>
            <a:r>
              <a:rPr lang="en-US" altLang="zh-HK" sz="3600" dirty="0"/>
              <a:t> (with subject, verb, object)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FD1ED6-6DF3-3F30-17A1-4B6F1D37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21" y="2800791"/>
            <a:ext cx="10668003" cy="2773679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8" name="圖形 7" descr="箭號: 直線 以實心填滿">
            <a:extLst>
              <a:ext uri="{FF2B5EF4-FFF2-40B4-BE49-F238E27FC236}">
                <a16:creationId xmlns:a16="http://schemas.microsoft.com/office/drawing/2014/main" id="{A17DB7F9-AD11-49F9-E18A-ACE61413F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45576" y="4892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5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200C2-1EAE-F59B-1371-6BDF4CA7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6106517" cy="12352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HK" sz="3600" dirty="0"/>
              <a:t>A TCU can be small, a </a:t>
            </a:r>
            <a:r>
              <a:rPr lang="en-US" altLang="zh-HK" sz="3600" b="1" dirty="0"/>
              <a:t>single word </a:t>
            </a:r>
            <a:r>
              <a:rPr lang="en-US" altLang="zh-HK" sz="3600" dirty="0"/>
              <a:t>(in this case, an interjection)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90DDA1-95BA-5FE7-7265-4E898C75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1" y="2547424"/>
            <a:ext cx="10668003" cy="3280412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5" name="圖形 4" descr="箭號: 直線 以實心填滿">
            <a:extLst>
              <a:ext uri="{FF2B5EF4-FFF2-40B4-BE49-F238E27FC236}">
                <a16:creationId xmlns:a16="http://schemas.microsoft.com/office/drawing/2014/main" id="{64C81A41-A5B6-05F4-EC14-E2E33817E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51450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55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">
            <a:extLst>
              <a:ext uri="{FF2B5EF4-FFF2-40B4-BE49-F238E27FC236}">
                <a16:creationId xmlns:a16="http://schemas.microsoft.com/office/drawing/2014/main" id="{0EE3437F-F2CE-4810-A229-E10FF18D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4" descr="Magnifying glass on clear background">
            <a:extLst>
              <a:ext uri="{FF2B5EF4-FFF2-40B4-BE49-F238E27FC236}">
                <a16:creationId xmlns:a16="http://schemas.microsoft.com/office/drawing/2014/main" id="{D6ADF6CC-CBA7-CCE0-6D29-BFE1068A2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" b="20901"/>
          <a:stretch/>
        </p:blipFill>
        <p:spPr>
          <a:xfrm>
            <a:off x="20" y="10"/>
            <a:ext cx="6095979" cy="3108949"/>
          </a:xfrm>
          <a:prstGeom prst="rect">
            <a:avLst/>
          </a:prstGeom>
        </p:spPr>
      </p:pic>
      <p:sp useBgFill="1">
        <p:nvSpPr>
          <p:cNvPr id="39" name="Rectangle 30">
            <a:extLst>
              <a:ext uri="{FF2B5EF4-FFF2-40B4-BE49-F238E27FC236}">
                <a16:creationId xmlns:a16="http://schemas.microsoft.com/office/drawing/2014/main" id="{A031F918-6C2A-4C3F-8785-651FF6135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635000" dist="254000" dir="72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708" y="858983"/>
            <a:ext cx="4359601" cy="5381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/>
              <a:t>Question for today</a:t>
            </a:r>
            <a:endParaRPr lang="en-US" altLang="zh-HK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3497056"/>
            <a:ext cx="4480293" cy="2561717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altLang="zh-HK" sz="3200" dirty="0"/>
              <a:t>Give one example of a backchannel from SBC001, 002 or 007, and explain how it performs a floor-holding function.</a:t>
            </a:r>
          </a:p>
        </p:txBody>
      </p:sp>
      <p:cxnSp>
        <p:nvCxnSpPr>
          <p:cNvPr id="40" name="Straight Connector 32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95924-1DB2-6DC5-9335-A77FD636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Turn-taking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B454C8-AC7C-D152-9343-B7AF0D1C2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Typical situation: One TCU in one 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But we often produce </a:t>
            </a:r>
            <a:r>
              <a:rPr lang="en-US" altLang="zh-HK" sz="2800" b="1" dirty="0"/>
              <a:t>multi-unit turns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Situation 1: The original social action does not see immediate uptake from the other person, so we </a:t>
            </a:r>
            <a:r>
              <a:rPr lang="en-US" altLang="zh-HK" sz="2400" b="1" dirty="0"/>
              <a:t>add</a:t>
            </a:r>
            <a:r>
              <a:rPr lang="en-US" altLang="zh-HK" sz="2400" dirty="0"/>
              <a:t> something to it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Situation 2: We are telling a long story, giving a long description, etc.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HK" sz="2000" dirty="0"/>
              <a:t>Often we signal this in some way, e.g. using ‘well’ – </a:t>
            </a:r>
            <a:r>
              <a:rPr lang="en-US" altLang="zh-HK" sz="2000" b="1" dirty="0"/>
              <a:t>projects</a:t>
            </a:r>
            <a:r>
              <a:rPr lang="en-US" altLang="zh-HK" sz="2000" dirty="0"/>
              <a:t> a multi-unit turn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HK" sz="2000" dirty="0"/>
              <a:t>Often happens in SBC001!</a:t>
            </a:r>
            <a:endParaRPr lang="zh-HK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4F85B5-EA87-EE9E-AA08-0444E2C72307}"/>
              </a:ext>
            </a:extLst>
          </p:cNvPr>
          <p:cNvSpPr txBox="1"/>
          <p:nvPr/>
        </p:nvSpPr>
        <p:spPr>
          <a:xfrm>
            <a:off x="3571875" y="5999018"/>
            <a:ext cx="66675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If you hear a silence between two TCUs, and the first TCU clearly asks for someone else to respond, what situation might this be?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7027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5105D448-4A6C-48A3-8C3C-71AF58F3E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025579F-C5D8-43BE-AF84-3E66A482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2544415"/>
          </a:xfrm>
          <a:prstGeom prst="rect">
            <a:avLst/>
          </a:prstGeom>
          <a:ln>
            <a:noFill/>
          </a:ln>
          <a:effectLst>
            <a:outerShdw blurRad="190500" dist="1270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CC41B6-D9C2-AEB0-858F-A54F972B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9589765" cy="1432273"/>
          </a:xfrm>
        </p:spPr>
        <p:txBody>
          <a:bodyPr>
            <a:normAutofit/>
          </a:bodyPr>
          <a:lstStyle/>
          <a:p>
            <a:r>
              <a:rPr lang="en-US" altLang="zh-TW" dirty="0"/>
              <a:t>Goals for today</a:t>
            </a:r>
            <a:endParaRPr lang="zh-HK" alt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33434FB5-8619-FE9A-83AA-2862C6AB62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079602"/>
              </p:ext>
            </p:extLst>
          </p:nvPr>
        </p:nvGraphicFramePr>
        <p:xfrm>
          <a:off x="285750" y="2750126"/>
          <a:ext cx="11515725" cy="3917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876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8027D-6A8E-78F4-7F26-B77E753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Turns again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A127E5-4663-F094-F34E-E6393E220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3200" dirty="0"/>
              <a:t>We will keep revising the concepts of turns this quarter</a:t>
            </a:r>
          </a:p>
          <a:p>
            <a:r>
              <a:rPr lang="en-US" altLang="zh-HK" sz="3200" dirty="0"/>
              <a:t>For now, a ‘turn’ is a segment of speech where one person is the one speaking, and other people are listening</a:t>
            </a:r>
          </a:p>
          <a:p>
            <a:r>
              <a:rPr lang="en-US" altLang="zh-HK" sz="3200" dirty="0"/>
              <a:t>The person speaking has the </a:t>
            </a:r>
            <a:r>
              <a:rPr lang="en-US" altLang="zh-HK" sz="3200" b="1" dirty="0"/>
              <a:t>floor</a:t>
            </a:r>
            <a:endParaRPr lang="en-US" altLang="zh-HK" sz="3200" dirty="0"/>
          </a:p>
        </p:txBody>
      </p:sp>
    </p:spTree>
    <p:extLst>
      <p:ext uri="{BB962C8B-B14F-4D97-AF65-F5344CB8AC3E}">
        <p14:creationId xmlns:p14="http://schemas.microsoft.com/office/powerpoint/2010/main" val="179976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F9D125B0-F3BA-F421-0682-2738F826D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59"/>
          <a:stretch/>
        </p:blipFill>
        <p:spPr>
          <a:xfrm>
            <a:off x="20" y="2284809"/>
            <a:ext cx="5346777" cy="45731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7EE6094-3BFE-534C-EEA8-9F8F47A8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/>
          </a:bodyPr>
          <a:lstStyle/>
          <a:p>
            <a:r>
              <a:rPr lang="en-US" altLang="zh-HK" dirty="0"/>
              <a:t>Turn-taking: The big questions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8E0E02-8F8F-C800-7E67-61B9749E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720" y="2638498"/>
            <a:ext cx="6075680" cy="4006142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When we speak, overwhelmingly </a:t>
            </a:r>
            <a:r>
              <a:rPr lang="en-US" altLang="zh-HK" sz="2400" b="1" dirty="0"/>
              <a:t>one person speaks at a time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200" dirty="0"/>
              <a:t>We avoid talking simultaneously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200" dirty="0"/>
              <a:t>We avoid awkward silences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When we interact, we must somehow determine </a:t>
            </a:r>
            <a:r>
              <a:rPr lang="en-US" altLang="zh-HK" sz="2400" b="1" dirty="0"/>
              <a:t>who</a:t>
            </a:r>
            <a:r>
              <a:rPr lang="en-US" altLang="zh-HK" sz="2400" dirty="0"/>
              <a:t> speaks and </a:t>
            </a:r>
            <a:r>
              <a:rPr lang="en-US" altLang="zh-HK" sz="2400" b="1" dirty="0"/>
              <a:t>when</a:t>
            </a:r>
            <a:endParaRPr lang="en-US" altLang="zh-H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So </a:t>
            </a:r>
            <a:r>
              <a:rPr lang="en-US" altLang="zh-HK" sz="2400" b="1" dirty="0"/>
              <a:t>how</a:t>
            </a:r>
            <a:r>
              <a:rPr lang="en-US" altLang="zh-HK" sz="2400" dirty="0"/>
              <a:t> do we determine this? Perhaps there are </a:t>
            </a:r>
            <a:r>
              <a:rPr lang="en-US" altLang="zh-HK" sz="2400" b="1" dirty="0"/>
              <a:t>hidden social rules </a:t>
            </a:r>
            <a:r>
              <a:rPr lang="en-US" altLang="zh-HK" sz="2400" dirty="0"/>
              <a:t>that we all follow …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816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B65C0385-5E30-4D2E-AF9F-4639659D3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1FB66B5-0DCE-404D-B0A0-E1E48E7BB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78235"/>
            <a:ext cx="5346796" cy="4579763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4" descr="Arrows pointing towards light">
            <a:extLst>
              <a:ext uri="{FF2B5EF4-FFF2-40B4-BE49-F238E27FC236}">
                <a16:creationId xmlns:a16="http://schemas.microsoft.com/office/drawing/2014/main" id="{5FEFCAEB-7178-AF38-1CD2-FA00C693D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59"/>
          <a:stretch/>
        </p:blipFill>
        <p:spPr>
          <a:xfrm>
            <a:off x="20" y="2284809"/>
            <a:ext cx="5346777" cy="4573191"/>
          </a:xfrm>
          <a:prstGeom prst="rect">
            <a:avLst/>
          </a:prstGeom>
        </p:spPr>
      </p:pic>
      <p:sp useBgFill="1">
        <p:nvSpPr>
          <p:cNvPr id="27" name="Rectangle 21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4809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7EE6094-3BFE-534C-EEA8-9F8F47A8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>
            <a:normAutofit/>
          </a:bodyPr>
          <a:lstStyle/>
          <a:p>
            <a:r>
              <a:rPr lang="en-US" altLang="zh-HK" dirty="0"/>
              <a:t>The ‘hidden rules’ of conversation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8E0E02-8F8F-C800-7E67-61B9749E2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512" y="2638498"/>
            <a:ext cx="5561368" cy="3995982"/>
          </a:xfrm>
        </p:spPr>
        <p:txBody>
          <a:bodyPr anchor="ctr">
            <a:normAutofit/>
          </a:bodyPr>
          <a:lstStyle/>
          <a:p>
            <a:r>
              <a:rPr lang="en-US" altLang="zh-HK" dirty="0"/>
              <a:t>Perhaps…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We don’t start speaking in the middle of someone else’s sentence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We speak if someone asks us a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We can speak if someone finishes telling a story</a:t>
            </a:r>
          </a:p>
          <a:p>
            <a:r>
              <a:rPr lang="en-US" altLang="zh-HK" dirty="0"/>
              <a:t>This is the type of rules we will be examining …</a:t>
            </a:r>
            <a:endParaRPr lang="zh-HK" alt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931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37CFBADB-6B9A-4FC9-992B-80E06E885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55C4355-A815-4111-AD5F-EA3D520B6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1144310" cy="2544415"/>
          </a:xfrm>
          <a:prstGeom prst="rect">
            <a:avLst/>
          </a:prstGeom>
          <a:ln>
            <a:noFill/>
          </a:ln>
          <a:effectLst>
            <a:outerShdw blurRad="139700" dist="88900" dir="5460000" sx="97000" sy="97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596FE83-51CC-9325-CF56-CF5053FFD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9589765" cy="1432273"/>
          </a:xfrm>
        </p:spPr>
        <p:txBody>
          <a:bodyPr>
            <a:normAutofit/>
          </a:bodyPr>
          <a:lstStyle/>
          <a:p>
            <a:r>
              <a:rPr lang="en-US" altLang="zh-HK" dirty="0"/>
              <a:t>Backchannels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5AE3E7-E274-2453-8E05-6A351304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714625"/>
            <a:ext cx="10677724" cy="39243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HK" sz="2400" i="1" dirty="0"/>
              <a:t>yeah</a:t>
            </a:r>
            <a:r>
              <a:rPr lang="en-US" altLang="zh-HK" sz="2400" dirty="0"/>
              <a:t>, </a:t>
            </a:r>
            <a:r>
              <a:rPr lang="en-US" altLang="zh-HK" sz="2400" i="1" dirty="0"/>
              <a:t>right</a:t>
            </a:r>
            <a:r>
              <a:rPr lang="en-US" altLang="zh-HK" sz="2400" dirty="0"/>
              <a:t>, </a:t>
            </a:r>
            <a:r>
              <a:rPr lang="en-US" altLang="zh-HK" sz="2400" i="1" dirty="0" err="1"/>
              <a:t>mhm</a:t>
            </a:r>
            <a:endParaRPr lang="en-US" altLang="zh-HK" sz="2400" i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/>
              <a:t>a.k.a. continuer (in this course the difference is not so important)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/>
              <a:t>Used to express that you understand what the other person is saying and align with them without taking the floor from them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/>
              <a:t>A floor-</a:t>
            </a:r>
            <a:r>
              <a:rPr lang="en-US" altLang="zh-HK" sz="2400" b="1" dirty="0"/>
              <a:t>holding</a:t>
            </a:r>
            <a:r>
              <a:rPr lang="en-US" altLang="zh-HK" sz="2400" dirty="0"/>
              <a:t> device (i.e. a way of letting the current speaker keep the floor)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HK" sz="2400" dirty="0"/>
              <a:t>‘Hidden rule’: If someone is speaking, then other people can produce a backchannel in appropriate places. In that case, the original speaker is expected to continue their turn!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zh-HK" sz="2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HK" altLang="en-US" sz="24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形 5" descr="結束 外框">
            <a:extLst>
              <a:ext uri="{FF2B5EF4-FFF2-40B4-BE49-F238E27FC236}">
                <a16:creationId xmlns:a16="http://schemas.microsoft.com/office/drawing/2014/main" id="{DDC649CC-0B66-426B-1A17-BD2C8E698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2445" y="1117918"/>
            <a:ext cx="914400" cy="9144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4246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Quick stacks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771775"/>
            <a:ext cx="6343849" cy="39338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800" dirty="0"/>
              <a:t>There are multiple ways to create stacks</a:t>
            </a:r>
          </a:p>
          <a:p>
            <a:r>
              <a:rPr lang="en-US" altLang="zh-TW" sz="2800" dirty="0"/>
              <a:t>In this class, we will use the easiest way (drag-and-drop)</a:t>
            </a:r>
          </a:p>
          <a:p>
            <a:r>
              <a:rPr lang="en-US" altLang="zh-TW" sz="2800" dirty="0"/>
              <a:t>Click on the first unit, then drag to the last unit of the intended stack</a:t>
            </a:r>
          </a:p>
          <a:p>
            <a:endParaRPr lang="en-US" altLang="zh-TW" sz="2800" dirty="0"/>
          </a:p>
          <a:p>
            <a:r>
              <a:rPr lang="en-US" altLang="zh-TW" sz="2800" dirty="0"/>
              <a:t>To make a second stack, exit the current one with your Esc key, or click on a white area of the screen</a:t>
            </a:r>
          </a:p>
        </p:txBody>
      </p:sp>
      <p:pic>
        <p:nvPicPr>
          <p:cNvPr id="3" name="Rezonator 1.1.7 - sbc007.rez_ 2023-01-11 00-49-36">
            <a:hlinkClick r:id="" action="ppaction://media"/>
            <a:extLst>
              <a:ext uri="{FF2B5EF4-FFF2-40B4-BE49-F238E27FC236}">
                <a16:creationId xmlns:a16="http://schemas.microsoft.com/office/drawing/2014/main" id="{18A2DD5F-8920-6DD5-4469-5683D475E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6453" r="41919"/>
          <a:stretch/>
        </p:blipFill>
        <p:spPr>
          <a:xfrm>
            <a:off x="7604975" y="1906407"/>
            <a:ext cx="4378899" cy="35645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74446C6D-47B5-2E6D-6D16-24E263DF68AB}"/>
                  </a:ext>
                </a:extLst>
              </p14:cNvPr>
              <p14:cNvContentPartPr/>
              <p14:nvPr/>
            </p14:nvContentPartPr>
            <p14:xfrm>
              <a:off x="7183184" y="923367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74446C6D-47B5-2E6D-6D16-24E263DF68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184" y="91472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0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1542</Words>
  <Application>Microsoft Office PowerPoint</Application>
  <PresentationFormat>寬螢幕</PresentationFormat>
  <Paragraphs>147</Paragraphs>
  <Slides>30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3" baseType="lpstr">
      <vt:lpstr>Arial</vt:lpstr>
      <vt:lpstr>Bierstadt</vt:lpstr>
      <vt:lpstr>BevelVTI</vt:lpstr>
      <vt:lpstr>Week 2: Turn-taking</vt:lpstr>
      <vt:lpstr>While we’re waiting …</vt:lpstr>
      <vt:lpstr>Question for today</vt:lpstr>
      <vt:lpstr>Goals for today</vt:lpstr>
      <vt:lpstr>Turns again …</vt:lpstr>
      <vt:lpstr>Turn-taking: The big questions</vt:lpstr>
      <vt:lpstr>The ‘hidden rules’ of conversation</vt:lpstr>
      <vt:lpstr>Backchannels</vt:lpstr>
      <vt:lpstr>Quick stacks</vt:lpstr>
      <vt:lpstr>The turn stacker</vt:lpstr>
      <vt:lpstr>Backchannels and turn changes</vt:lpstr>
      <vt:lpstr>Merging turns</vt:lpstr>
      <vt:lpstr>Your turn!</vt:lpstr>
      <vt:lpstr>Overlap</vt:lpstr>
      <vt:lpstr>Behaviour vs. system</vt:lpstr>
      <vt:lpstr>Assignment 1</vt:lpstr>
      <vt:lpstr>Identifying evidence from inside the conversation</vt:lpstr>
      <vt:lpstr>Evidence of epistemic authority (using SBC007)</vt:lpstr>
      <vt:lpstr>Evidence of social relationships (using SBC007)</vt:lpstr>
      <vt:lpstr>Quick tips on assignment</vt:lpstr>
      <vt:lpstr>Overlaps</vt:lpstr>
      <vt:lpstr>Transition-space overlap</vt:lpstr>
      <vt:lpstr>Interjacent overlap</vt:lpstr>
      <vt:lpstr>Competitive vs non-competitive overlap</vt:lpstr>
      <vt:lpstr>Transition-relevance places</vt:lpstr>
      <vt:lpstr>Turn construction units (TCU)</vt:lpstr>
      <vt:lpstr>TCUs and the ‘hidden rules’ of conversation</vt:lpstr>
      <vt:lpstr>A TCU can be big, e.g. a clause (with subject, verb, object)</vt:lpstr>
      <vt:lpstr>A TCU can be small, a single word (in this case, an interjection)</vt:lpstr>
      <vt:lpstr>Turn-taking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Ryan Lai</cp:lastModifiedBy>
  <cp:revision>14</cp:revision>
  <dcterms:created xsi:type="dcterms:W3CDTF">2023-04-02T21:33:35Z</dcterms:created>
  <dcterms:modified xsi:type="dcterms:W3CDTF">2023-04-12T08:42:51Z</dcterms:modified>
</cp:coreProperties>
</file>